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82" r:id="rId8"/>
    <p:sldId id="261" r:id="rId9"/>
    <p:sldId id="263" r:id="rId10"/>
    <p:sldId id="288" r:id="rId11"/>
    <p:sldId id="264" r:id="rId12"/>
    <p:sldId id="265" r:id="rId13"/>
    <p:sldId id="289" r:id="rId14"/>
    <p:sldId id="266" r:id="rId15"/>
    <p:sldId id="267" r:id="rId16"/>
    <p:sldId id="279" r:id="rId17"/>
    <p:sldId id="268" r:id="rId18"/>
    <p:sldId id="283" r:id="rId19"/>
    <p:sldId id="284" r:id="rId20"/>
    <p:sldId id="285" r:id="rId21"/>
    <p:sldId id="286" r:id="rId22"/>
    <p:sldId id="287" r:id="rId23"/>
    <p:sldId id="269" r:id="rId24"/>
    <p:sldId id="271" r:id="rId25"/>
    <p:sldId id="278" r:id="rId26"/>
    <p:sldId id="273" r:id="rId27"/>
    <p:sldId id="274" r:id="rId28"/>
    <p:sldId id="275" r:id="rId29"/>
    <p:sldId id="276" r:id="rId30"/>
    <p:sldId id="277" r:id="rId31"/>
    <p:sldId id="27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41" autoAdjust="0"/>
    <p:restoredTop sz="94660"/>
  </p:normalViewPr>
  <p:slideViewPr>
    <p:cSldViewPr>
      <p:cViewPr varScale="1">
        <p:scale>
          <a:sx n="69" d="100"/>
          <a:sy n="69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0C50-6599-46F9-980E-57617C5CA0AA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B709-304C-42F3-A686-6A693ED5B1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0C50-6599-46F9-980E-57617C5CA0AA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B709-304C-42F3-A686-6A693ED5B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0C50-6599-46F9-980E-57617C5CA0AA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B709-304C-42F3-A686-6A693ED5B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0C50-6599-46F9-980E-57617C5CA0AA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B709-304C-42F3-A686-6A693ED5B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0C50-6599-46F9-980E-57617C5CA0AA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E7B709-304C-42F3-A686-6A693ED5B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0C50-6599-46F9-980E-57617C5CA0AA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B709-304C-42F3-A686-6A693ED5B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0C50-6599-46F9-980E-57617C5CA0AA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B709-304C-42F3-A686-6A693ED5B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0C50-6599-46F9-980E-57617C5CA0AA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B709-304C-42F3-A686-6A693ED5B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0C50-6599-46F9-980E-57617C5CA0AA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B709-304C-42F3-A686-6A693ED5B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0C50-6599-46F9-980E-57617C5CA0AA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B709-304C-42F3-A686-6A693ED5B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0C50-6599-46F9-980E-57617C5CA0AA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B709-304C-42F3-A686-6A693ED5B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180C50-6599-46F9-980E-57617C5CA0AA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E7B709-304C-42F3-A686-6A693ED5B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29600" cy="4857784"/>
          </a:xfrm>
        </p:spPr>
        <p:txBody>
          <a:bodyPr>
            <a:noAutofit/>
          </a:bodyPr>
          <a:lstStyle/>
          <a:p>
            <a:r>
              <a:rPr lang="be-BY" sz="8800" dirty="0" smtClean="0"/>
              <a:t>У КРАІНЕ </a:t>
            </a:r>
            <a:br>
              <a:rPr lang="be-BY" sz="8800" dirty="0" smtClean="0"/>
            </a:br>
            <a:r>
              <a:rPr lang="be-BY" sz="8800" dirty="0" smtClean="0"/>
              <a:t>РОДНАЙ МОВЫ</a:t>
            </a:r>
            <a:endParaRPr lang="ru-RU" sz="8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186766" cy="607223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latin typeface="Times New Roman"/>
                <a:ea typeface="Calibri"/>
                <a:cs typeface="Times New Roman"/>
              </a:rPr>
              <a:t>Ты мурашнік не тапчы,</a:t>
            </a:r>
            <a:endParaRPr lang="ru-RU" sz="4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latin typeface="Times New Roman"/>
                <a:ea typeface="Calibri"/>
                <a:cs typeface="Times New Roman"/>
              </a:rPr>
              <a:t>Мурашам </a:t>
            </a:r>
            <a:r>
              <a:rPr lang="be-BY" sz="4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дапамажы</a:t>
            </a:r>
            <a:r>
              <a:rPr lang="be-BY" sz="4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4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latin typeface="Times New Roman"/>
                <a:ea typeface="Calibri"/>
                <a:cs typeface="Times New Roman"/>
              </a:rPr>
              <a:t>Памажы </a:t>
            </a:r>
            <a:r>
              <a:rPr lang="be-BY" sz="4800" dirty="0" smtClean="0">
                <a:latin typeface="Times New Roman"/>
                <a:ea typeface="Calibri"/>
                <a:cs typeface="Times New Roman"/>
              </a:rPr>
              <a:t>зімой </a:t>
            </a:r>
            <a:r>
              <a:rPr lang="be-BY" sz="4800" dirty="0" smtClean="0">
                <a:latin typeface="Times New Roman"/>
                <a:ea typeface="Calibri"/>
                <a:cs typeface="Times New Roman"/>
              </a:rPr>
              <a:t>і птушкам</a:t>
            </a:r>
            <a:endParaRPr lang="ru-RU" sz="4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Пабудуй</a:t>
            </a:r>
            <a:r>
              <a:rPr lang="be-BY" sz="4800" dirty="0" smtClean="0">
                <a:latin typeface="Times New Roman"/>
                <a:ea typeface="Calibri"/>
                <a:cs typeface="Times New Roman"/>
              </a:rPr>
              <a:t> для іх кармушкі.</a:t>
            </a:r>
            <a:endParaRPr lang="ru-RU" sz="4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latin typeface="Times New Roman"/>
                <a:ea typeface="Calibri"/>
                <a:cs typeface="Times New Roman"/>
              </a:rPr>
              <a:t>Будуць вельмі </a:t>
            </a:r>
            <a:r>
              <a:rPr lang="be-BY" sz="4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рады</a:t>
            </a:r>
            <a:r>
              <a:rPr lang="be-BY" sz="4800" dirty="0" smtClean="0">
                <a:latin typeface="Times New Roman"/>
                <a:ea typeface="Calibri"/>
                <a:cs typeface="Times New Roman"/>
              </a:rPr>
              <a:t> птушкі </a:t>
            </a:r>
            <a:endParaRPr lang="ru-RU" sz="4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Скажуць</a:t>
            </a:r>
            <a:r>
              <a:rPr lang="be-BY" sz="4800" dirty="0" smtClean="0">
                <a:latin typeface="Times New Roman"/>
                <a:ea typeface="Calibri"/>
                <a:cs typeface="Times New Roman"/>
              </a:rPr>
              <a:t> дзякуй за кармушкі.</a:t>
            </a:r>
            <a:endParaRPr lang="ru-RU" sz="4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be-BY" sz="7200" dirty="0" smtClean="0"/>
              <a:t>Антонімы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149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e-BY" sz="3600" dirty="0"/>
              <a:t>Антонімы – гэта словы з процілеглым значэннем, яны пішуцца і вымаўляюцца па рознаму. </a:t>
            </a:r>
            <a:endParaRPr lang="be-BY" sz="3600" dirty="0" smtClean="0"/>
          </a:p>
          <a:p>
            <a:pPr algn="ctr">
              <a:buNone/>
            </a:pPr>
            <a:r>
              <a:rPr lang="be-BY" sz="3600" dirty="0" smtClean="0"/>
              <a:t>Антонімы  могуць быць адной і той жа часцінай мовы. Яны пішуцца і вымаўляюцца па рознаму.  Ужываюцца для супастаўлення, параўнання, надаюць мове выразнасць.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857229"/>
          <a:ext cx="8358246" cy="5165059"/>
        </p:xfrm>
        <a:graphic>
          <a:graphicData uri="http://schemas.openxmlformats.org/drawingml/2006/table">
            <a:tbl>
              <a:tblPr/>
              <a:tblGrid>
                <a:gridCol w="4178687"/>
                <a:gridCol w="4179559"/>
              </a:tblGrid>
              <a:tr h="785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Добра</a:t>
                      </a:r>
                      <a:endParaRPr lang="ru-RU" sz="3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Дрэнна</a:t>
                      </a:r>
                      <a:endParaRPr lang="ru-RU" sz="3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>
                          <a:latin typeface="Times New Roman"/>
                          <a:ea typeface="Calibri"/>
                          <a:cs typeface="Times New Roman"/>
                        </a:rPr>
                        <a:t>Сябраваць з аднакласнікамі.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>
                          <a:latin typeface="Times New Roman"/>
                          <a:ea typeface="Calibri"/>
                          <a:cs typeface="Times New Roman"/>
                        </a:rPr>
                        <a:t>… з аднакласнікамі.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>
                          <a:latin typeface="Times New Roman"/>
                          <a:ea typeface="Calibri"/>
                          <a:cs typeface="Times New Roman"/>
                        </a:rPr>
                        <a:t>… прыроду.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>
                          <a:latin typeface="Times New Roman"/>
                          <a:ea typeface="Calibri"/>
                          <a:cs typeface="Times New Roman"/>
                        </a:rPr>
                        <a:t>Знішчаць прыроду.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>
                          <a:latin typeface="Times New Roman"/>
                          <a:ea typeface="Calibri"/>
                          <a:cs typeface="Times New Roman"/>
                        </a:rPr>
                        <a:t>Прыбіраць у класе.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>
                          <a:latin typeface="Times New Roman"/>
                          <a:ea typeface="Calibri"/>
                          <a:cs typeface="Times New Roman"/>
                        </a:rPr>
                        <a:t>… у класе.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>
                          <a:latin typeface="Times New Roman"/>
                          <a:ea typeface="Calibri"/>
                          <a:cs typeface="Times New Roman"/>
                        </a:rPr>
                        <a:t>… старэйшых.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>
                          <a:latin typeface="Times New Roman"/>
                          <a:ea typeface="Calibri"/>
                          <a:cs typeface="Times New Roman"/>
                        </a:rPr>
                        <a:t>Зневажаць старэйшых.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857229"/>
          <a:ext cx="8358246" cy="5165369"/>
        </p:xfrm>
        <a:graphic>
          <a:graphicData uri="http://schemas.openxmlformats.org/drawingml/2006/table">
            <a:tbl>
              <a:tblPr/>
              <a:tblGrid>
                <a:gridCol w="4178687"/>
                <a:gridCol w="4179559"/>
              </a:tblGrid>
              <a:tr h="785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Добра</a:t>
                      </a:r>
                      <a:endParaRPr lang="ru-RU" sz="3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Дрэнна</a:t>
                      </a:r>
                      <a:endParaRPr lang="ru-RU" sz="3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>
                          <a:latin typeface="Times New Roman"/>
                          <a:ea typeface="Calibri"/>
                          <a:cs typeface="Times New Roman"/>
                        </a:rPr>
                        <a:t>Сябраваць з аднакласнікамі.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 smtClean="0">
                          <a:latin typeface="Times New Roman"/>
                          <a:ea typeface="Calibri"/>
                          <a:cs typeface="Times New Roman"/>
                        </a:rPr>
                        <a:t>Спрачацца </a:t>
                      </a:r>
                      <a:r>
                        <a:rPr lang="be-BY" sz="3200" dirty="0">
                          <a:latin typeface="Times New Roman"/>
                          <a:ea typeface="Calibri"/>
                          <a:cs typeface="Times New Roman"/>
                        </a:rPr>
                        <a:t>з аднакласнікамі.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 smtClean="0">
                          <a:latin typeface="Times New Roman"/>
                          <a:ea typeface="Calibri"/>
                          <a:cs typeface="Times New Roman"/>
                        </a:rPr>
                        <a:t>Берагчы </a:t>
                      </a:r>
                      <a:r>
                        <a:rPr lang="be-BY" sz="3200" dirty="0">
                          <a:latin typeface="Times New Roman"/>
                          <a:ea typeface="Calibri"/>
                          <a:cs typeface="Times New Roman"/>
                        </a:rPr>
                        <a:t>прыроду.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>
                          <a:latin typeface="Times New Roman"/>
                          <a:ea typeface="Calibri"/>
                          <a:cs typeface="Times New Roman"/>
                        </a:rPr>
                        <a:t>Знішчаць прыроду.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>
                          <a:latin typeface="Times New Roman"/>
                          <a:ea typeface="Calibri"/>
                          <a:cs typeface="Times New Roman"/>
                        </a:rPr>
                        <a:t>Прыбіраць у класе.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 smtClean="0">
                          <a:latin typeface="Times New Roman"/>
                          <a:ea typeface="Calibri"/>
                          <a:cs typeface="Times New Roman"/>
                        </a:rPr>
                        <a:t>Накідваць смецце </a:t>
                      </a:r>
                      <a:r>
                        <a:rPr lang="be-BY" sz="3200" dirty="0">
                          <a:latin typeface="Times New Roman"/>
                          <a:ea typeface="Calibri"/>
                          <a:cs typeface="Times New Roman"/>
                        </a:rPr>
                        <a:t>у класе.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 smtClean="0">
                          <a:latin typeface="Times New Roman"/>
                          <a:ea typeface="Calibri"/>
                          <a:cs typeface="Times New Roman"/>
                        </a:rPr>
                        <a:t>Паважаць </a:t>
                      </a:r>
                      <a:r>
                        <a:rPr lang="be-BY" sz="3200" dirty="0">
                          <a:latin typeface="Times New Roman"/>
                          <a:ea typeface="Calibri"/>
                          <a:cs typeface="Times New Roman"/>
                        </a:rPr>
                        <a:t>старэйшых.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dirty="0">
                          <a:latin typeface="Times New Roman"/>
                          <a:ea typeface="Calibri"/>
                          <a:cs typeface="Times New Roman"/>
                        </a:rPr>
                        <a:t>Зневажаць старэйшых.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8715436" cy="4572032"/>
          </a:xfrm>
        </p:spPr>
        <p:txBody>
          <a:bodyPr>
            <a:normAutofit/>
          </a:bodyPr>
          <a:lstStyle/>
          <a:p>
            <a:r>
              <a:rPr lang="be-BY" sz="6600" i="1" dirty="0"/>
              <a:t>Адносіцца да людзей трэба так, як хочаш каб адносіліся да цябе</a:t>
            </a:r>
            <a:endParaRPr lang="ru-RU" sz="6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54098"/>
          </a:xfrm>
        </p:spPr>
        <p:txBody>
          <a:bodyPr>
            <a:noAutofit/>
          </a:bodyPr>
          <a:lstStyle/>
          <a:p>
            <a:r>
              <a:rPr lang="be-BY" sz="3600" dirty="0" smtClean="0">
                <a:latin typeface="Times New Roman"/>
                <a:ea typeface="Calibri"/>
              </a:rPr>
              <a:t>Злучы словы </a:t>
            </a:r>
            <a:br>
              <a:rPr lang="be-BY" sz="3600" dirty="0" smtClean="0">
                <a:latin typeface="Times New Roman"/>
                <a:ea typeface="Calibri"/>
              </a:rPr>
            </a:br>
            <a:r>
              <a:rPr lang="be-BY" sz="3600" dirty="0" smtClean="0">
                <a:latin typeface="Times New Roman"/>
                <a:ea typeface="Calibri"/>
              </a:rPr>
              <a:t>супрацьлеглыя па значэнню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091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4800" dirty="0" smtClean="0"/>
              <a:t>заўжды                      адцвітаць</a:t>
            </a:r>
            <a:endParaRPr lang="ru-RU" sz="4800" dirty="0"/>
          </a:p>
          <a:p>
            <a:pPr>
              <a:buNone/>
            </a:pPr>
            <a:r>
              <a:rPr lang="be-BY" sz="4800" dirty="0" smtClean="0"/>
              <a:t>ціха                                     ніколі</a:t>
            </a:r>
            <a:endParaRPr lang="ru-RU" sz="4800" dirty="0" smtClean="0"/>
          </a:p>
          <a:p>
            <a:pPr>
              <a:buNone/>
            </a:pPr>
            <a:r>
              <a:rPr lang="be-BY" sz="4800" dirty="0" smtClean="0"/>
              <a:t>цвісці                               </a:t>
            </a:r>
            <a:r>
              <a:rPr lang="be-BY" sz="4800" dirty="0"/>
              <a:t>громка</a:t>
            </a:r>
            <a:endParaRPr lang="ru-RU" sz="4800" dirty="0"/>
          </a:p>
          <a:p>
            <a:pPr>
              <a:buNone/>
            </a:pPr>
            <a:r>
              <a:rPr lang="be-BY" sz="4800" dirty="0" smtClean="0"/>
              <a:t>радавацца                             </a:t>
            </a:r>
            <a:r>
              <a:rPr lang="be-BY" sz="4800" dirty="0"/>
              <a:t>ісці</a:t>
            </a:r>
            <a:endParaRPr lang="ru-RU" sz="4800" dirty="0"/>
          </a:p>
          <a:p>
            <a:pPr>
              <a:buNone/>
            </a:pPr>
            <a:r>
              <a:rPr lang="be-BY" sz="4800" dirty="0" smtClean="0"/>
              <a:t>стаяць                           </a:t>
            </a:r>
            <a:r>
              <a:rPr lang="be-BY" sz="4800" dirty="0"/>
              <a:t>плакаць</a:t>
            </a:r>
            <a:endParaRPr lang="ru-RU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54098"/>
          </a:xfrm>
        </p:spPr>
        <p:txBody>
          <a:bodyPr>
            <a:noAutofit/>
          </a:bodyPr>
          <a:lstStyle/>
          <a:p>
            <a:r>
              <a:rPr lang="be-BY" sz="3600" dirty="0" smtClean="0">
                <a:latin typeface="Times New Roman"/>
                <a:ea typeface="Calibri"/>
              </a:rPr>
              <a:t>Злучы словы </a:t>
            </a:r>
            <a:br>
              <a:rPr lang="be-BY" sz="3600" dirty="0" smtClean="0">
                <a:latin typeface="Times New Roman"/>
                <a:ea typeface="Calibri"/>
              </a:rPr>
            </a:br>
            <a:r>
              <a:rPr lang="be-BY" sz="3600" dirty="0" smtClean="0">
                <a:latin typeface="Times New Roman"/>
                <a:ea typeface="Calibri"/>
              </a:rPr>
              <a:t>супрацьлеглыя па значэнню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091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4800" dirty="0" smtClean="0"/>
              <a:t>заўжды                      </a:t>
            </a:r>
            <a:r>
              <a:rPr lang="be-BY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адцвітаць</a:t>
            </a:r>
            <a:endParaRPr lang="ru-RU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be-BY" sz="4800" dirty="0" smtClean="0">
                <a:solidFill>
                  <a:schemeClr val="bg1"/>
                </a:solidFill>
              </a:rPr>
              <a:t>ціха</a:t>
            </a:r>
            <a:r>
              <a:rPr lang="be-BY" sz="4800" dirty="0" smtClean="0"/>
              <a:t>                                     ніколі</a:t>
            </a:r>
            <a:endParaRPr lang="ru-RU" sz="4800" dirty="0" smtClean="0"/>
          </a:p>
          <a:p>
            <a:pPr>
              <a:buNone/>
            </a:pPr>
            <a:r>
              <a:rPr lang="be-BY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цвісці</a:t>
            </a:r>
            <a:r>
              <a:rPr lang="be-BY" sz="4800" dirty="0" smtClean="0"/>
              <a:t>                               </a:t>
            </a:r>
            <a:r>
              <a:rPr lang="be-BY" sz="4800" dirty="0">
                <a:solidFill>
                  <a:schemeClr val="bg1"/>
                </a:solidFill>
              </a:rPr>
              <a:t>громка</a:t>
            </a:r>
            <a:endParaRPr lang="ru-RU" sz="4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be-BY" sz="4800" dirty="0" smtClean="0">
                <a:solidFill>
                  <a:srgbClr val="FF0000"/>
                </a:solidFill>
              </a:rPr>
              <a:t>радавацца</a:t>
            </a:r>
            <a:r>
              <a:rPr lang="be-BY" sz="4800" dirty="0" smtClean="0"/>
              <a:t>                             </a:t>
            </a:r>
            <a:r>
              <a:rPr lang="be-BY" sz="4800" dirty="0">
                <a:solidFill>
                  <a:srgbClr val="00FF00"/>
                </a:solidFill>
              </a:rPr>
              <a:t>ісці</a:t>
            </a:r>
            <a:endParaRPr lang="ru-RU" sz="4800" dirty="0">
              <a:solidFill>
                <a:srgbClr val="00FF00"/>
              </a:solidFill>
            </a:endParaRPr>
          </a:p>
          <a:p>
            <a:pPr>
              <a:buNone/>
            </a:pPr>
            <a:r>
              <a:rPr lang="be-BY" sz="4800" dirty="0" smtClean="0">
                <a:solidFill>
                  <a:srgbClr val="00FF00"/>
                </a:solidFill>
              </a:rPr>
              <a:t>стаяць</a:t>
            </a:r>
            <a:r>
              <a:rPr lang="be-BY" sz="4800" dirty="0" smtClean="0"/>
              <a:t>                           </a:t>
            </a:r>
            <a:r>
              <a:rPr lang="be-BY" sz="4800" dirty="0">
                <a:solidFill>
                  <a:srgbClr val="FF0000"/>
                </a:solidFill>
              </a:rPr>
              <a:t>плакаць</a:t>
            </a:r>
            <a:endParaRPr lang="ru-RU" sz="48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928926" y="2000240"/>
            <a:ext cx="3714776" cy="857256"/>
          </a:xfrm>
          <a:prstGeom prst="straightConnector1">
            <a:avLst/>
          </a:prstGeom>
          <a:ln w="63500" cap="rnd">
            <a:solidFill>
              <a:schemeClr val="tx1"/>
            </a:solidFill>
            <a:bevel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000232" y="2857496"/>
            <a:ext cx="4357718" cy="928694"/>
          </a:xfrm>
          <a:prstGeom prst="straightConnector1">
            <a:avLst/>
          </a:prstGeom>
          <a:ln w="63500" cap="rnd">
            <a:solidFill>
              <a:schemeClr val="bg1"/>
            </a:solidFill>
            <a:bevel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428860" y="2000240"/>
            <a:ext cx="3286148" cy="1714512"/>
          </a:xfrm>
          <a:prstGeom prst="straightConnector1">
            <a:avLst/>
          </a:prstGeom>
          <a:ln w="63500" cap="rnd">
            <a:solidFill>
              <a:srgbClr val="00B0F0"/>
            </a:solidFill>
            <a:bevel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14744" y="4572008"/>
            <a:ext cx="2357454" cy="928694"/>
          </a:xfrm>
          <a:prstGeom prst="straightConnector1">
            <a:avLst/>
          </a:prstGeom>
          <a:ln w="63500" cap="rnd">
            <a:solidFill>
              <a:srgbClr val="FF0000"/>
            </a:solidFill>
            <a:bevel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643174" y="4643446"/>
            <a:ext cx="4572032" cy="857256"/>
          </a:xfrm>
          <a:prstGeom prst="straightConnector1">
            <a:avLst/>
          </a:prstGeom>
          <a:ln w="63500" cap="rnd">
            <a:solidFill>
              <a:srgbClr val="00FF00"/>
            </a:solidFill>
            <a:bevel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21510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be-BY" sz="3600" dirty="0" smtClean="0">
                <a:latin typeface="Times New Roman"/>
                <a:ea typeface="Calibri"/>
              </a:rPr>
              <a:t>“Чаго не згубіў, таго не знойдзеш”.</a:t>
            </a:r>
            <a:br>
              <a:rPr lang="be-BY" sz="3600" dirty="0" smtClean="0">
                <a:latin typeface="Times New Roman"/>
                <a:ea typeface="Calibri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 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“Па адзенні сустракаюць – 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па розуму выпраўляюць”.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ea typeface="Calibri"/>
                <a:cs typeface="Times New Roman"/>
              </a:rPr>
              <a:t/>
            </a:r>
            <a:br>
              <a:rPr lang="ru-RU" sz="3600" dirty="0" smtClean="0"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“Лепш дзесяць прыяцелеў, 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чым адзін вораг”.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ea typeface="Calibri"/>
                <a:cs typeface="Times New Roman"/>
              </a:rPr>
              <a:t/>
            </a:r>
            <a:br>
              <a:rPr lang="ru-RU" sz="3600" dirty="0" smtClean="0"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“Горкая часам праца, ды хлеб ад яе салодкі”.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21510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be-BY" sz="3600" dirty="0" smtClean="0">
                <a:latin typeface="Times New Roman"/>
                <a:ea typeface="Calibri"/>
              </a:rPr>
              <a:t>“Чаго не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згубіў</a:t>
            </a:r>
            <a:r>
              <a:rPr lang="be-BY" sz="3600" dirty="0" smtClean="0">
                <a:latin typeface="Times New Roman"/>
                <a:ea typeface="Calibri"/>
              </a:rPr>
              <a:t>, таго не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знойдзеш</a:t>
            </a:r>
            <a:r>
              <a:rPr lang="be-BY" sz="3600" dirty="0" smtClean="0">
                <a:latin typeface="Times New Roman"/>
                <a:ea typeface="Calibri"/>
              </a:rPr>
              <a:t>”.</a:t>
            </a:r>
            <a:br>
              <a:rPr lang="be-BY" sz="3600" dirty="0" smtClean="0">
                <a:latin typeface="Times New Roman"/>
                <a:ea typeface="Calibri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 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“Па адзенні сустракаюць – 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па розуму выпраўляюць”.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ea typeface="Calibri"/>
                <a:cs typeface="Times New Roman"/>
              </a:rPr>
              <a:t/>
            </a:r>
            <a:br>
              <a:rPr lang="ru-RU" sz="3600" dirty="0" smtClean="0"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“Лепш дзесяць прыяцелеў, 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чым адзін вораг”.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ea typeface="Calibri"/>
                <a:cs typeface="Times New Roman"/>
              </a:rPr>
              <a:t/>
            </a:r>
            <a:br>
              <a:rPr lang="ru-RU" sz="3600" dirty="0" smtClean="0"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“Горкая часам праца, ды хлеб ад яе салодкі”.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21510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be-BY" sz="3600" dirty="0" smtClean="0">
                <a:latin typeface="Times New Roman"/>
                <a:ea typeface="Calibri"/>
              </a:rPr>
              <a:t>“Чаго не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згубіў</a:t>
            </a:r>
            <a:r>
              <a:rPr lang="be-BY" sz="3600" dirty="0" smtClean="0">
                <a:latin typeface="Times New Roman"/>
                <a:ea typeface="Calibri"/>
              </a:rPr>
              <a:t>, таго не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знойдзеш</a:t>
            </a:r>
            <a:r>
              <a:rPr lang="be-BY" sz="3600" dirty="0" smtClean="0">
                <a:latin typeface="Times New Roman"/>
                <a:ea typeface="Calibri"/>
              </a:rPr>
              <a:t>”.</a:t>
            </a:r>
            <a:br>
              <a:rPr lang="be-BY" sz="3600" dirty="0" smtClean="0">
                <a:latin typeface="Times New Roman"/>
                <a:ea typeface="Calibri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 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“Па адзенні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сустракаюць</a:t>
            </a:r>
            <a:r>
              <a:rPr lang="be-BY" sz="3600" dirty="0" smtClean="0">
                <a:latin typeface="Times New Roman"/>
                <a:ea typeface="Calibri"/>
                <a:cs typeface="Times New Roman"/>
              </a:rPr>
              <a:t> – 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па розуму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выпраўляюць</a:t>
            </a: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”.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ea typeface="Calibri"/>
                <a:cs typeface="Times New Roman"/>
              </a:rPr>
              <a:t/>
            </a:r>
            <a:br>
              <a:rPr lang="ru-RU" sz="3600" dirty="0" smtClean="0"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“Лепш дзесяць прыяцелеў, 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чым адзін вораг”.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ea typeface="Calibri"/>
                <a:cs typeface="Times New Roman"/>
              </a:rPr>
              <a:t/>
            </a:r>
            <a:br>
              <a:rPr lang="ru-RU" sz="3600" dirty="0" smtClean="0"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“Горкая часам праца, ды хлеб ад яе салодкі”.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000" dirty="0"/>
              <a:t>Дэвіз урока: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500174"/>
            <a:ext cx="5572164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3200" b="1" dirty="0"/>
              <a:t>Беларусам я радзіўся,</a:t>
            </a:r>
            <a:endParaRPr lang="ru-RU" sz="3200" b="1" dirty="0"/>
          </a:p>
          <a:p>
            <a:pPr>
              <a:buNone/>
            </a:pPr>
            <a:r>
              <a:rPr lang="be-BY" sz="3200" b="1" dirty="0" smtClean="0"/>
              <a:t>Беларусам </a:t>
            </a:r>
            <a:r>
              <a:rPr lang="be-BY" sz="3200" b="1" dirty="0"/>
              <a:t>буду жыць,</a:t>
            </a:r>
            <a:endParaRPr lang="ru-RU" sz="3200" b="1" dirty="0"/>
          </a:p>
          <a:p>
            <a:pPr>
              <a:buNone/>
            </a:pPr>
            <a:r>
              <a:rPr lang="be-BY" sz="3200" b="1" dirty="0" smtClean="0"/>
              <a:t>Беларускую </a:t>
            </a:r>
            <a:r>
              <a:rPr lang="be-BY" sz="3200" b="1" dirty="0"/>
              <a:t>зямельку</a:t>
            </a:r>
            <a:endParaRPr lang="ru-RU" sz="3200" b="1" dirty="0"/>
          </a:p>
          <a:p>
            <a:pPr>
              <a:buNone/>
            </a:pPr>
            <a:r>
              <a:rPr lang="be-BY" sz="3200" b="1" dirty="0" smtClean="0"/>
              <a:t>Буду </a:t>
            </a:r>
            <a:r>
              <a:rPr lang="be-BY" sz="3200" b="1" dirty="0"/>
              <a:t>шчыра я любіць,</a:t>
            </a:r>
            <a:endParaRPr lang="ru-RU" sz="3200" b="1" dirty="0"/>
          </a:p>
          <a:p>
            <a:pPr>
              <a:buNone/>
            </a:pPr>
            <a:r>
              <a:rPr lang="be-BY" sz="3200" b="1" dirty="0" smtClean="0"/>
              <a:t>Бо </a:t>
            </a:r>
            <a:r>
              <a:rPr lang="be-BY" sz="3200" b="1" dirty="0"/>
              <a:t>радзімая старонка</a:t>
            </a:r>
            <a:endParaRPr lang="ru-RU" sz="3200" b="1" dirty="0"/>
          </a:p>
          <a:p>
            <a:pPr>
              <a:buNone/>
            </a:pPr>
            <a:r>
              <a:rPr lang="be-BY" sz="3200" b="1" dirty="0" smtClean="0"/>
              <a:t>За </a:t>
            </a:r>
            <a:r>
              <a:rPr lang="be-BY" sz="3200" b="1" dirty="0"/>
              <a:t>ўсё мне прыгажэй</a:t>
            </a:r>
            <a:endParaRPr lang="ru-RU" sz="3200" b="1" dirty="0"/>
          </a:p>
          <a:p>
            <a:pPr>
              <a:buNone/>
            </a:pPr>
            <a:r>
              <a:rPr lang="be-BY" sz="3200" b="1" dirty="0" smtClean="0"/>
              <a:t>Беларуская </a:t>
            </a:r>
            <a:r>
              <a:rPr lang="be-BY" sz="3200" b="1" dirty="0"/>
              <a:t>гаворка</a:t>
            </a:r>
            <a:endParaRPr lang="ru-RU" sz="3200" b="1" dirty="0"/>
          </a:p>
          <a:p>
            <a:pPr>
              <a:buNone/>
            </a:pPr>
            <a:r>
              <a:rPr lang="be-BY" sz="3200" b="1" dirty="0" smtClean="0"/>
              <a:t>За </a:t>
            </a:r>
            <a:r>
              <a:rPr lang="be-BY" sz="3200" b="1" dirty="0"/>
              <a:t>ўсё мне даражэй.</a:t>
            </a:r>
            <a:endParaRPr lang="ru-RU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21510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be-BY" sz="3600" dirty="0" smtClean="0">
                <a:latin typeface="Times New Roman"/>
                <a:ea typeface="Calibri"/>
              </a:rPr>
              <a:t>“Чаго не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згубіў</a:t>
            </a:r>
            <a:r>
              <a:rPr lang="be-BY" sz="3600" dirty="0" smtClean="0">
                <a:latin typeface="Times New Roman"/>
                <a:ea typeface="Calibri"/>
              </a:rPr>
              <a:t>, таго не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знойдзеш</a:t>
            </a:r>
            <a:r>
              <a:rPr lang="be-BY" sz="3600" dirty="0" smtClean="0">
                <a:latin typeface="Times New Roman"/>
                <a:ea typeface="Calibri"/>
              </a:rPr>
              <a:t>”.</a:t>
            </a:r>
            <a:br>
              <a:rPr lang="be-BY" sz="3600" dirty="0" smtClean="0">
                <a:latin typeface="Times New Roman"/>
                <a:ea typeface="Calibri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 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“Па адзенні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сустракаюць</a:t>
            </a:r>
            <a:r>
              <a:rPr lang="be-BY" sz="3600" dirty="0" smtClean="0">
                <a:latin typeface="Times New Roman"/>
                <a:ea typeface="Calibri"/>
                <a:cs typeface="Times New Roman"/>
              </a:rPr>
              <a:t> – 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па розуму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выпраўляюць</a:t>
            </a: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”.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ea typeface="Calibri"/>
                <a:cs typeface="Times New Roman"/>
              </a:rPr>
              <a:t/>
            </a:r>
            <a:br>
              <a:rPr lang="ru-RU" sz="3600" dirty="0" smtClean="0"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“Лепш дзесяць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прыяцелеў</a:t>
            </a:r>
            <a:r>
              <a:rPr lang="be-BY" sz="3600" dirty="0" smtClean="0">
                <a:latin typeface="Times New Roman"/>
                <a:ea typeface="Calibri"/>
                <a:cs typeface="Times New Roman"/>
              </a:rPr>
              <a:t>, 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чым адзін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вораг</a:t>
            </a: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”.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ea typeface="Calibri"/>
                <a:cs typeface="Times New Roman"/>
              </a:rPr>
              <a:t/>
            </a:r>
            <a:br>
              <a:rPr lang="ru-RU" sz="3600" dirty="0" smtClean="0"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“Горкая часам праца, ды хлеб ад яе салодкі”.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21510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be-BY" sz="3600" dirty="0" smtClean="0">
                <a:latin typeface="Times New Roman"/>
                <a:ea typeface="Calibri"/>
              </a:rPr>
              <a:t>“Чаго не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згубіў</a:t>
            </a:r>
            <a:r>
              <a:rPr lang="be-BY" sz="3600" dirty="0" smtClean="0">
                <a:latin typeface="Times New Roman"/>
                <a:ea typeface="Calibri"/>
              </a:rPr>
              <a:t>, таго не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знойдзеш</a:t>
            </a:r>
            <a:r>
              <a:rPr lang="be-BY" sz="3600" dirty="0" smtClean="0">
                <a:latin typeface="Times New Roman"/>
                <a:ea typeface="Calibri"/>
              </a:rPr>
              <a:t>”.</a:t>
            </a:r>
            <a:br>
              <a:rPr lang="be-BY" sz="3600" dirty="0" smtClean="0">
                <a:latin typeface="Times New Roman"/>
                <a:ea typeface="Calibri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 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“Па адзенні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сустракаюць</a:t>
            </a:r>
            <a:r>
              <a:rPr lang="be-BY" sz="3600" dirty="0" smtClean="0">
                <a:latin typeface="Times New Roman"/>
                <a:ea typeface="Calibri"/>
                <a:cs typeface="Times New Roman"/>
              </a:rPr>
              <a:t> – 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па розуму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выпраўляюць</a:t>
            </a: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”.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ea typeface="Calibri"/>
                <a:cs typeface="Times New Roman"/>
              </a:rPr>
              <a:t/>
            </a:r>
            <a:br>
              <a:rPr lang="ru-RU" sz="3600" dirty="0" smtClean="0"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“Лепш дзесяць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прыяцелеў</a:t>
            </a:r>
            <a:r>
              <a:rPr lang="be-BY" sz="3600" dirty="0" smtClean="0">
                <a:latin typeface="Times New Roman"/>
                <a:ea typeface="Calibri"/>
                <a:cs typeface="Times New Roman"/>
              </a:rPr>
              <a:t>, 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чым адзін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вораг</a:t>
            </a: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”.</a:t>
            </a:r>
            <a:br>
              <a:rPr lang="be-BY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ea typeface="Calibri"/>
                <a:cs typeface="Times New Roman"/>
              </a:rPr>
              <a:t/>
            </a:r>
            <a:br>
              <a:rPr lang="ru-RU" sz="3600" dirty="0" smtClean="0">
                <a:ea typeface="Calibri"/>
                <a:cs typeface="Times New Roman"/>
              </a:rPr>
            </a:b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“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Горкая </a:t>
            </a:r>
            <a:r>
              <a:rPr lang="be-BY" sz="3600" dirty="0" smtClean="0">
                <a:latin typeface="Times New Roman"/>
                <a:ea typeface="Calibri"/>
                <a:cs typeface="Times New Roman"/>
              </a:rPr>
              <a:t>часам праца, ды хлеб ад яе </a:t>
            </a:r>
            <a:r>
              <a:rPr lang="be-BY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салодкі</a:t>
            </a:r>
            <a:r>
              <a:rPr lang="be-BY" sz="3600" dirty="0" smtClean="0">
                <a:latin typeface="Times New Roman"/>
                <a:ea typeface="Calibri"/>
                <a:cs typeface="Times New Roman"/>
              </a:rPr>
              <a:t>”.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229600" cy="985846"/>
          </a:xfrm>
        </p:spPr>
        <p:txBody>
          <a:bodyPr>
            <a:noAutofit/>
          </a:bodyPr>
          <a:lstStyle/>
          <a:p>
            <a:r>
              <a:rPr lang="be-BY" sz="6600" dirty="0" smtClean="0"/>
              <a:t>Фізкультхвілінка</a:t>
            </a:r>
            <a:endParaRPr lang="ru-RU" sz="6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00174"/>
            <a:ext cx="3990986" cy="505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5400" dirty="0" smtClean="0">
                <a:latin typeface="Times New Roman"/>
                <a:ea typeface="Calibri"/>
              </a:rPr>
              <a:t>Творчая хвілінка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b="1" dirty="0" smtClean="0">
                <a:latin typeface="Times New Roman"/>
                <a:ea typeface="Calibri"/>
                <a:cs typeface="Times New Roman"/>
              </a:rPr>
              <a:t>камень – пух</a:t>
            </a:r>
            <a:endParaRPr lang="ru-RU" sz="48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b="1" dirty="0" smtClean="0">
                <a:latin typeface="Times New Roman"/>
                <a:ea typeface="Calibri"/>
                <a:cs typeface="Times New Roman"/>
              </a:rPr>
              <a:t>возера – ручай</a:t>
            </a:r>
            <a:endParaRPr lang="ru-RU" sz="48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b="1" dirty="0" smtClean="0">
                <a:latin typeface="Times New Roman"/>
                <a:ea typeface="Calibri"/>
                <a:cs typeface="Times New Roman"/>
              </a:rPr>
              <a:t>кладка – мост</a:t>
            </a:r>
            <a:endParaRPr lang="ru-RU" sz="4800" b="1" dirty="0">
              <a:ea typeface="Calibri"/>
              <a:cs typeface="Times New Roman"/>
            </a:endParaRPr>
          </a:p>
          <a:p>
            <a:pPr algn="ctr">
              <a:buNone/>
            </a:pPr>
            <a:r>
              <a:rPr lang="be-BY" sz="4800" b="1" dirty="0" smtClean="0">
                <a:latin typeface="Times New Roman"/>
                <a:ea typeface="Calibri"/>
                <a:cs typeface="Times New Roman"/>
              </a:rPr>
              <a:t>папера – сажа</a:t>
            </a:r>
          </a:p>
          <a:p>
            <a:pPr algn="ctr">
              <a:buNone/>
            </a:pPr>
            <a:r>
              <a:rPr lang="be-BY" sz="4800" b="1" dirty="0" smtClean="0">
                <a:latin typeface="Times New Roman"/>
                <a:ea typeface="Calibri"/>
                <a:cs typeface="Times New Roman"/>
              </a:rPr>
              <a:t>мядзведзь – заяц</a:t>
            </a:r>
          </a:p>
          <a:p>
            <a:pPr algn="ctr">
              <a:buNone/>
            </a:pPr>
            <a:r>
              <a:rPr lang="be-BY" sz="4800" b="1" dirty="0" smtClean="0">
                <a:latin typeface="Times New Roman"/>
                <a:ea typeface="Calibri"/>
                <a:cs typeface="Times New Roman"/>
              </a:rPr>
              <a:t>дрэва – куст</a:t>
            </a:r>
            <a:endParaRPr lang="ru-RU" sz="4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357850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5100" dirty="0" smtClean="0">
                <a:latin typeface="Times New Roman"/>
                <a:ea typeface="Calibri"/>
                <a:cs typeface="Times New Roman"/>
              </a:rPr>
              <a:t>Сябар – (прыяцель, вораг)</a:t>
            </a:r>
            <a:endParaRPr lang="ru-RU" sz="5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5100" dirty="0" smtClean="0">
                <a:latin typeface="Times New Roman"/>
                <a:ea typeface="Calibri"/>
                <a:cs typeface="Times New Roman"/>
              </a:rPr>
              <a:t>Суседні – (блізкі, далёкі)</a:t>
            </a:r>
            <a:endParaRPr lang="ru-RU" sz="5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5100" dirty="0" smtClean="0">
                <a:latin typeface="Times New Roman"/>
                <a:ea typeface="Calibri"/>
                <a:cs typeface="Times New Roman"/>
              </a:rPr>
              <a:t>Узводзіць – (будаваць, разбураць)</a:t>
            </a:r>
            <a:endParaRPr lang="ru-RU" sz="5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5100" dirty="0" smtClean="0">
                <a:latin typeface="Times New Roman"/>
                <a:ea typeface="Calibri"/>
                <a:cs typeface="Times New Roman"/>
              </a:rPr>
              <a:t>Павольна – (паступова, хутка)</a:t>
            </a:r>
            <a:endParaRPr lang="ru-RU" sz="5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5100" dirty="0" smtClean="0">
                <a:latin typeface="Times New Roman"/>
                <a:ea typeface="Calibri"/>
                <a:cs typeface="Times New Roman"/>
              </a:rPr>
              <a:t>Рухацца – (ісці, стаяць)</a:t>
            </a:r>
            <a:endParaRPr lang="ru-RU" sz="5100" dirty="0">
              <a:ea typeface="Calibri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E:\урок замкович\день и ноч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урок замкович\яйцо и цыплё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76238"/>
            <a:ext cx="7620000" cy="6105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r="2655" b="5653"/>
          <a:stretch>
            <a:fillRect/>
          </a:stretch>
        </p:blipFill>
        <p:spPr bwMode="auto">
          <a:xfrm>
            <a:off x="285720" y="285728"/>
            <a:ext cx="8581960" cy="6143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урок замкович\лето и зи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1587"/>
            <a:ext cx="8215370" cy="6254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урок замкович\1302507945_tish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5632886" cy="5929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342900"/>
            <a:ext cx="8258175" cy="617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урок замкович\смех и пла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267868"/>
            <a:ext cx="8278842" cy="6209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/>
          <a:lstStyle/>
          <a:p>
            <a:pPr>
              <a:buNone/>
            </a:pPr>
            <a:endParaRPr lang="be-BY" sz="4400" dirty="0" smtClean="0"/>
          </a:p>
          <a:p>
            <a:pPr>
              <a:buNone/>
            </a:pPr>
            <a:r>
              <a:rPr lang="be-BY" sz="4400" smtClean="0"/>
              <a:t>Дык дзякуй, </a:t>
            </a:r>
            <a:r>
              <a:rPr lang="be-BY" sz="4400" dirty="0"/>
              <a:t>мой </a:t>
            </a:r>
            <a:r>
              <a:rPr lang="be-BY" sz="4400"/>
              <a:t>любімы </a:t>
            </a:r>
            <a:r>
              <a:rPr lang="be-BY" sz="4400" smtClean="0"/>
              <a:t>край,</a:t>
            </a:r>
            <a:endParaRPr lang="ru-RU" sz="4400" dirty="0"/>
          </a:p>
          <a:p>
            <a:pPr>
              <a:buNone/>
            </a:pPr>
            <a:r>
              <a:rPr lang="be-BY" sz="4400" dirty="0" smtClean="0"/>
              <a:t>Што ў </a:t>
            </a:r>
            <a:r>
              <a:rPr lang="be-BY" sz="4400" dirty="0"/>
              <a:t>мяне ёсць спадчына – </a:t>
            </a:r>
            <a:endParaRPr lang="ru-RU" sz="4400" dirty="0"/>
          </a:p>
          <a:p>
            <a:pPr>
              <a:buNone/>
            </a:pPr>
            <a:r>
              <a:rPr lang="be-BY" sz="4400" dirty="0" smtClean="0"/>
              <a:t>Зялёны </a:t>
            </a:r>
            <a:r>
              <a:rPr lang="be-BY" sz="4400" dirty="0"/>
              <a:t>шматгалосы гай</a:t>
            </a:r>
            <a:endParaRPr lang="ru-RU" sz="4400" dirty="0"/>
          </a:p>
          <a:p>
            <a:pPr>
              <a:buNone/>
            </a:pPr>
            <a:r>
              <a:rPr lang="be-BY" sz="4400" dirty="0" smtClean="0"/>
              <a:t>І </a:t>
            </a:r>
            <a:r>
              <a:rPr lang="be-BY" sz="4400" dirty="0"/>
              <a:t>гэта мова – матчына.</a:t>
            </a:r>
            <a:endParaRPr lang="ru-RU" sz="4400" dirty="0"/>
          </a:p>
          <a:p>
            <a:pPr algn="r">
              <a:buNone/>
            </a:pPr>
            <a:endParaRPr lang="be-BY" sz="4400" i="1" dirty="0" smtClean="0"/>
          </a:p>
          <a:p>
            <a:pPr algn="r">
              <a:buNone/>
            </a:pPr>
            <a:r>
              <a:rPr lang="be-BY" sz="4400" i="1" dirty="0" smtClean="0"/>
              <a:t>М.Пазнякоў</a:t>
            </a:r>
            <a:endParaRPr lang="ru-RU" sz="4400" i="1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215370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91023" cy="5857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929618" cy="5891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186766" cy="607223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latin typeface="Times New Roman"/>
                <a:ea typeface="Calibri"/>
                <a:cs typeface="Times New Roman"/>
              </a:rPr>
              <a:t>Ты мурашнік не тапчы,</a:t>
            </a:r>
            <a:endParaRPr lang="ru-RU" sz="4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latin typeface="Times New Roman"/>
                <a:ea typeface="Calibri"/>
                <a:cs typeface="Times New Roman"/>
              </a:rPr>
              <a:t>Мурашам дапамажы.</a:t>
            </a:r>
            <a:endParaRPr lang="ru-RU" sz="4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latin typeface="Times New Roman"/>
                <a:ea typeface="Calibri"/>
                <a:cs typeface="Times New Roman"/>
              </a:rPr>
              <a:t>Памажы зімой і птушкам</a:t>
            </a:r>
            <a:endParaRPr lang="ru-RU" sz="4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latin typeface="Times New Roman"/>
                <a:ea typeface="Calibri"/>
                <a:cs typeface="Times New Roman"/>
              </a:rPr>
              <a:t>Пабудуй для іх кармушкі.</a:t>
            </a:r>
            <a:endParaRPr lang="ru-RU" sz="4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latin typeface="Times New Roman"/>
                <a:ea typeface="Calibri"/>
                <a:cs typeface="Times New Roman"/>
              </a:rPr>
              <a:t>Будуць вельмі рады птушкі </a:t>
            </a:r>
            <a:endParaRPr lang="ru-RU" sz="4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latin typeface="Times New Roman"/>
                <a:ea typeface="Calibri"/>
                <a:cs typeface="Times New Roman"/>
              </a:rPr>
              <a:t>Скажуць дзякуй за кармушкі.</a:t>
            </a:r>
            <a:endParaRPr lang="ru-RU" sz="4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186766" cy="607223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latin typeface="Times New Roman"/>
                <a:ea typeface="Calibri"/>
                <a:cs typeface="Times New Roman"/>
              </a:rPr>
              <a:t>Ты               не         ,</a:t>
            </a:r>
            <a:endParaRPr lang="ru-RU" sz="4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latin typeface="Times New Roman"/>
                <a:ea typeface="Calibri"/>
                <a:cs typeface="Times New Roman"/>
              </a:rPr>
              <a:t>        дапамажы.</a:t>
            </a:r>
            <a:endParaRPr lang="ru-RU" sz="4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latin typeface="Times New Roman"/>
                <a:ea typeface="Calibri"/>
                <a:cs typeface="Times New Roman"/>
              </a:rPr>
              <a:t>Памажы             і      </a:t>
            </a:r>
            <a:endParaRPr lang="ru-RU" sz="4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latin typeface="Times New Roman"/>
                <a:ea typeface="Calibri"/>
                <a:cs typeface="Times New Roman"/>
              </a:rPr>
              <a:t>           для іх          .</a:t>
            </a:r>
            <a:endParaRPr lang="ru-RU" sz="4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latin typeface="Times New Roman"/>
                <a:ea typeface="Calibri"/>
                <a:cs typeface="Times New Roman"/>
              </a:rPr>
              <a:t>Будуць вельмі рады  </a:t>
            </a:r>
            <a:endParaRPr lang="ru-RU" sz="4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sz="4800" dirty="0" smtClean="0">
                <a:latin typeface="Times New Roman"/>
                <a:ea typeface="Calibri"/>
                <a:cs typeface="Times New Roman"/>
              </a:rPr>
              <a:t>Скажуць дзякуй за         .</a:t>
            </a:r>
            <a:endParaRPr lang="ru-RU" sz="4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 descr="E:\урок замкович\muravey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28604"/>
            <a:ext cx="1178582" cy="884236"/>
          </a:xfrm>
          <a:prstGeom prst="rect">
            <a:avLst/>
          </a:prstGeom>
          <a:noFill/>
        </p:spPr>
      </p:pic>
      <p:pic>
        <p:nvPicPr>
          <p:cNvPr id="5" name="Picture 3" descr="E:\урок замкович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1143008" cy="1112528"/>
          </a:xfrm>
          <a:prstGeom prst="rect">
            <a:avLst/>
          </a:prstGeom>
          <a:noFill/>
        </p:spPr>
      </p:pic>
      <p:pic>
        <p:nvPicPr>
          <p:cNvPr id="6" name="Picture 4" descr="E:\урок замкович\зим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285992"/>
            <a:ext cx="1285884" cy="968699"/>
          </a:xfrm>
          <a:prstGeom prst="rect">
            <a:avLst/>
          </a:prstGeom>
          <a:noFill/>
        </p:spPr>
      </p:pic>
      <p:pic>
        <p:nvPicPr>
          <p:cNvPr id="7" name="Picture 5" descr="E:\урок замкович\птицы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285991"/>
            <a:ext cx="1357322" cy="1013279"/>
          </a:xfrm>
          <a:prstGeom prst="rect">
            <a:avLst/>
          </a:prstGeom>
          <a:noFill/>
        </p:spPr>
      </p:pic>
      <p:pic>
        <p:nvPicPr>
          <p:cNvPr id="8" name="Picture 5" descr="E:\урок замкович\птицы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286256"/>
            <a:ext cx="1357322" cy="1013279"/>
          </a:xfrm>
          <a:prstGeom prst="rect">
            <a:avLst/>
          </a:prstGeom>
          <a:noFill/>
        </p:spPr>
      </p:pic>
      <p:pic>
        <p:nvPicPr>
          <p:cNvPr id="9" name="Picture 6" descr="E:\урок замкович\кормуш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357562"/>
            <a:ext cx="1166622" cy="1047626"/>
          </a:xfrm>
          <a:prstGeom prst="rect">
            <a:avLst/>
          </a:prstGeom>
          <a:noFill/>
        </p:spPr>
      </p:pic>
      <p:pic>
        <p:nvPicPr>
          <p:cNvPr id="10" name="Picture 6" descr="E:\урок замкович\кормуш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5429264"/>
            <a:ext cx="1166622" cy="1047626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286124"/>
            <a:ext cx="1357322" cy="10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 t="29950"/>
          <a:stretch>
            <a:fillRect/>
          </a:stretch>
        </p:blipFill>
        <p:spPr bwMode="auto">
          <a:xfrm>
            <a:off x="4572000" y="357166"/>
            <a:ext cx="928694" cy="97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4">
      <a:dk1>
        <a:sysClr val="windowText" lastClr="000000"/>
      </a:dk1>
      <a:lt1>
        <a:sysClr val="window" lastClr="FFFFFF"/>
      </a:lt1>
      <a:dk2>
        <a:srgbClr val="D519FF"/>
      </a:dk2>
      <a:lt2>
        <a:srgbClr val="FFFF05"/>
      </a:lt2>
      <a:accent1>
        <a:srgbClr val="FFFF05"/>
      </a:accent1>
      <a:accent2>
        <a:srgbClr val="FFFFFF"/>
      </a:accent2>
      <a:accent3>
        <a:srgbClr val="FFFFCD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307</TotalTime>
  <Words>369</Words>
  <Application>Microsoft Office PowerPoint</Application>
  <PresentationFormat>Экран (4:3)</PresentationFormat>
  <Paragraphs>89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У КРАІНЕ  РОДНАЙ МОВЫ</vt:lpstr>
      <vt:lpstr>Дэвіз урока: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Антонімы</vt:lpstr>
      <vt:lpstr>Слайд 12</vt:lpstr>
      <vt:lpstr>Слайд 13</vt:lpstr>
      <vt:lpstr>Адносіцца да людзей трэба так, як хочаш каб адносіліся да цябе</vt:lpstr>
      <vt:lpstr>Злучы словы  супрацьлеглыя па значэнню</vt:lpstr>
      <vt:lpstr>Злучы словы  супрацьлеглыя па значэнню</vt:lpstr>
      <vt:lpstr>“Чаго не згубіў, таго не знойдзеш”.   “Па адзенні сустракаюць –  па розуму выпраўляюць”.  “Лепш дзесяць прыяцелеў,  чым адзін вораг”.  “Горкая часам праца, ды хлеб ад яе салодкі”.</vt:lpstr>
      <vt:lpstr>“Чаго не згубіў, таго не знойдзеш”.   “Па адзенні сустракаюць –  па розуму выпраўляюць”.  “Лепш дзесяць прыяцелеў,  чым адзін вораг”.  “Горкая часам праца, ды хлеб ад яе салодкі”.</vt:lpstr>
      <vt:lpstr>“Чаго не згубіў, таго не знойдзеш”.   “Па адзенні сустракаюць –  па розуму выпраўляюць”.  “Лепш дзесяць прыяцелеў,  чым адзін вораг”.  “Горкая часам праца, ды хлеб ад яе салодкі”.</vt:lpstr>
      <vt:lpstr>“Чаго не згубіў, таго не знойдзеш”.   “Па адзенні сустракаюць –  па розуму выпраўляюць”.  “Лепш дзесяць прыяцелеў,  чым адзін вораг”.  “Горкая часам праца, ды хлеб ад яе салодкі”.</vt:lpstr>
      <vt:lpstr>“Чаго не згубіў, таго не знойдзеш”.   “Па адзенні сустракаюць –  па розуму выпраўляюць”.  “Лепш дзесяць прыяцелеў,  чым адзін вораг”.  “Горкая часам праца, ды хлеб ад яе салодкі”.</vt:lpstr>
      <vt:lpstr>Фізкультхвілінка</vt:lpstr>
      <vt:lpstr>Творчая хвілінка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Краіне Роднай Мовы</dc:title>
  <dc:creator>Ученик</dc:creator>
  <cp:lastModifiedBy>Учитель</cp:lastModifiedBy>
  <cp:revision>27</cp:revision>
  <dcterms:created xsi:type="dcterms:W3CDTF">2012-02-17T03:50:54Z</dcterms:created>
  <dcterms:modified xsi:type="dcterms:W3CDTF">2012-02-23T00:36:22Z</dcterms:modified>
</cp:coreProperties>
</file>