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70" r:id="rId13"/>
    <p:sldId id="271" r:id="rId14"/>
    <p:sldId id="266" r:id="rId15"/>
    <p:sldId id="281" r:id="rId16"/>
    <p:sldId id="267" r:id="rId17"/>
    <p:sldId id="282" r:id="rId18"/>
    <p:sldId id="284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942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6F38DF9-980C-47C5-85BD-68C7E68E6BD0}" type="datetimeFigureOut">
              <a:rPr lang="ru-RU" smtClean="0"/>
              <a:pPr/>
              <a:t>24.02.2012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DB373E7-548C-4872-8A85-E8482B1A52A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dissolv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40;.%20&#1042;&#1080;&#1074;&#1072;&#1083;&#1100;&#1076;&#1080;%20-%20&#1042;&#1088;&#1077;&#1084;&#1077;&#1085;&#1072;%20&#1075;&#1086;&#1076;&#1072;%20&#1042;&#1077;&#1089;&#1085;&#1072;%20(mp3ostrov.com).mp3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600000" cy="360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600000" cy="360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5400" dirty="0" smtClean="0">
                <a:solidFill>
                  <a:schemeClr val="accent4"/>
                </a:solidFill>
              </a:rPr>
              <a:t>Задача</a:t>
            </a:r>
            <a:endParaRPr lang="ru-RU" sz="54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e-BY" sz="2800" dirty="0" smtClean="0"/>
              <a:t>На вясковае свята Масленіца дзве гаспадыні за 3 гадзіны спяклі 1200 бліноў. 50% бліноў прыгатавалі з маслам, 25 % - з мёдам, а астатнія – з каўбасой. </a:t>
            </a:r>
          </a:p>
          <a:p>
            <a:pPr>
              <a:buNone/>
            </a:pPr>
            <a:r>
              <a:rPr lang="be-BY" sz="2800" dirty="0" smtClean="0"/>
              <a:t>Колькі бліноў прыгатавалі з каўбасой?</a:t>
            </a:r>
          </a:p>
          <a:p>
            <a:pPr>
              <a:buNone/>
            </a:pPr>
            <a:endParaRPr lang="be-BY" sz="2800" dirty="0" smtClean="0"/>
          </a:p>
          <a:p>
            <a:pPr>
              <a:buNone/>
            </a:pPr>
            <a:endParaRPr lang="be-BY" sz="2800" dirty="0"/>
          </a:p>
          <a:p>
            <a:pPr>
              <a:buNone/>
            </a:pPr>
            <a:r>
              <a:rPr lang="be-BY" sz="2800" dirty="0" smtClean="0"/>
              <a:t>З маслам - ? бліноў, 50 %</a:t>
            </a:r>
          </a:p>
          <a:p>
            <a:pPr>
              <a:buNone/>
            </a:pPr>
            <a:r>
              <a:rPr lang="be-BY" sz="2800" dirty="0" smtClean="0"/>
              <a:t>З мёдам - ? бліноў, 25 %</a:t>
            </a:r>
            <a:r>
              <a:rPr lang="be-BY" sz="2800" b="1" dirty="0" smtClean="0"/>
              <a:t>                         1200 бліноў</a:t>
            </a:r>
          </a:p>
          <a:p>
            <a:pPr>
              <a:buNone/>
            </a:pPr>
            <a:r>
              <a:rPr lang="be-BY" sz="2800" dirty="0" smtClean="0"/>
              <a:t>З каўбасой - ? бліноў</a:t>
            </a:r>
            <a:endParaRPr lang="ru-RU" sz="2800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4714876" y="4357694"/>
            <a:ext cx="1214446" cy="1500198"/>
          </a:xfrm>
          <a:prstGeom prst="rightBrac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001056" cy="5934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1"/>
            <a:ext cx="8143932" cy="5857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286808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460952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solidFill>
                  <a:srgbClr val="FF0000"/>
                </a:solidFill>
              </a:rPr>
              <a:t>Знайдзіце плошчу чырвонага прамавугольніка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928802"/>
            <a:ext cx="2714644" cy="26432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1928802"/>
            <a:ext cx="4071966" cy="264320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643042" y="307181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/>
              <a:t>25 м.кв.</a:t>
            </a:r>
            <a:endParaRPr lang="ru-RU" sz="2800" b="1" dirty="0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142976" y="4786322"/>
            <a:ext cx="6786610" cy="1588"/>
          </a:xfrm>
          <a:prstGeom prst="straightConnector1">
            <a:avLst/>
          </a:prstGeom>
          <a:ln w="508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1934" y="492919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/>
              <a:t>12 м</a:t>
            </a:r>
            <a:endParaRPr lang="ru-RU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3000372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</a:t>
            </a:r>
            <a:r>
              <a:rPr lang="be-BY" sz="3200" b="1" dirty="0" smtClean="0"/>
              <a:t> - ?</a:t>
            </a:r>
            <a:endParaRPr lang="ru-RU" sz="32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6689" y="357166"/>
            <a:ext cx="667790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Прямая со стрелкой 3"/>
          <p:cNvCxnSpPr/>
          <p:nvPr/>
        </p:nvCxnSpPr>
        <p:spPr>
          <a:xfrm rot="10800000" flipV="1">
            <a:off x="2285984" y="3359150"/>
            <a:ext cx="2214578" cy="1284296"/>
          </a:xfrm>
          <a:prstGeom prst="straightConnector1">
            <a:avLst/>
          </a:prstGeom>
          <a:ln w="63500">
            <a:solidFill>
              <a:srgbClr val="FF0000"/>
            </a:solidFill>
            <a:headEnd type="oval"/>
            <a:tailEnd type="stealth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V="1">
            <a:off x="3463917" y="2322505"/>
            <a:ext cx="1858182" cy="213520"/>
          </a:xfrm>
          <a:prstGeom prst="straightConnector1">
            <a:avLst/>
          </a:prstGeom>
          <a:ln w="63500">
            <a:solidFill>
              <a:srgbClr val="FF0000"/>
            </a:solidFill>
            <a:headEnd type="oval"/>
            <a:tailEnd type="stealth"/>
          </a:ln>
          <a:effectLst>
            <a:outerShdw blurRad="50800" dist="50800" dir="5400000" algn="ctr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b="1" dirty="0" smtClean="0">
                <a:solidFill>
                  <a:schemeClr val="accent4"/>
                </a:solidFill>
              </a:rPr>
              <a:t>Провады зімы і сустрэча вясны</a:t>
            </a:r>
            <a:endParaRPr lang="ru-RU" b="1" dirty="0">
              <a:solidFill>
                <a:schemeClr val="accent4"/>
              </a:solidFill>
            </a:endParaRPr>
          </a:p>
        </p:txBody>
      </p:sp>
      <p:pic>
        <p:nvPicPr>
          <p:cNvPr id="21506" name="Picture 2" descr="E:\казак\280220111133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23203"/>
            <a:ext cx="6994975" cy="4663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8596" y="1214422"/>
            <a:ext cx="4643470" cy="4643470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>
            <a:stCxn id="2" idx="1"/>
          </p:cNvCxnSpPr>
          <p:nvPr/>
        </p:nvCxnSpPr>
        <p:spPr>
          <a:xfrm rot="16200000" flipH="1">
            <a:off x="1108616" y="1894443"/>
            <a:ext cx="1605998" cy="16059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642910" y="3500438"/>
            <a:ext cx="2071702" cy="10715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285986" y="1928800"/>
            <a:ext cx="2000264" cy="11430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714612" y="3500438"/>
            <a:ext cx="2214578" cy="78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2" idx="4"/>
          </p:cNvCxnSpPr>
          <p:nvPr/>
        </p:nvCxnSpPr>
        <p:spPr>
          <a:xfrm rot="16200000" flipH="1">
            <a:off x="1553746" y="4661307"/>
            <a:ext cx="2357452" cy="357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28860" y="1785926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</a:rPr>
              <a:t>Д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4" y="571480"/>
            <a:ext cx="378621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e-BY" sz="2700" dirty="0" smtClean="0"/>
              <a:t>Як знайсці 10%, 20%, 25%, 50% ад ліку?</a:t>
            </a:r>
          </a:p>
          <a:p>
            <a:pPr marL="342900" indent="-342900">
              <a:buAutoNum type="arabicPeriod"/>
            </a:pPr>
            <a:r>
              <a:rPr lang="be-BY" sz="2700" dirty="0" smtClean="0"/>
              <a:t>Дзесятковы дроб 0,5 замяніць звычайным дробам.</a:t>
            </a:r>
          </a:p>
          <a:p>
            <a:pPr marL="342900" indent="-342900">
              <a:buAutoNum type="arabicPeriod"/>
            </a:pPr>
            <a:r>
              <a:rPr lang="be-BY" sz="2700" dirty="0" smtClean="0"/>
              <a:t>1% ад ліку роўны 15, чаму роўны гэты лік?</a:t>
            </a:r>
          </a:p>
          <a:p>
            <a:pPr marL="342900" indent="-342900">
              <a:buAutoNum type="arabicPeriod"/>
            </a:pPr>
            <a:r>
              <a:rPr lang="be-BY" sz="2700" dirty="0" smtClean="0"/>
              <a:t>0,17:10 =?</a:t>
            </a:r>
          </a:p>
          <a:p>
            <a:pPr marL="342900" indent="-342900">
              <a:buAutoNum type="arabicPeriod"/>
            </a:pPr>
            <a:r>
              <a:rPr lang="be-BY" sz="2700" dirty="0" smtClean="0"/>
              <a:t>Вызначце аб’ём куба са стараной 3 см.</a:t>
            </a:r>
            <a:endParaRPr lang="ru-RU" sz="2700" dirty="0"/>
          </a:p>
        </p:txBody>
      </p:sp>
      <p:sp>
        <p:nvSpPr>
          <p:cNvPr id="29" name="TextBox 28"/>
          <p:cNvSpPr txBox="1"/>
          <p:nvPr/>
        </p:nvSpPr>
        <p:spPr>
          <a:xfrm>
            <a:off x="3714744" y="2643182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</a:rPr>
              <a:t>О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678" y="4286256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</a:rPr>
              <a:t>Б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4286256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</a:rPr>
              <a:t>Р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5786" y="3000372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>
                <a:solidFill>
                  <a:srgbClr val="FFFF00"/>
                </a:solidFill>
              </a:rPr>
              <a:t>А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14480" y="4286256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4</a:t>
            </a:r>
            <a:endParaRPr lang="ru-RU" sz="4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7224" y="2928934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5</a:t>
            </a:r>
            <a:endParaRPr lang="ru-RU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143240" y="4286256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3</a:t>
            </a:r>
            <a:endParaRPr lang="ru-RU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643306" y="2714620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2</a:t>
            </a:r>
            <a:endParaRPr lang="ru-RU" sz="4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428860" y="1785926"/>
            <a:ext cx="571504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e-BY" sz="4000" b="1" dirty="0" smtClean="0"/>
              <a:t>1</a:t>
            </a:r>
            <a:endParaRPr lang="ru-RU" sz="40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600000" cy="360000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643182"/>
            <a:ext cx="3600000" cy="36000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786058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94501"/>
            <a:ext cx="8826949" cy="6349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А. Вивальди - Времена года Весн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7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28606"/>
          <a:ext cx="8644005" cy="592935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60445"/>
                <a:gridCol w="960445"/>
                <a:gridCol w="960445"/>
                <a:gridCol w="960445"/>
                <a:gridCol w="960445"/>
                <a:gridCol w="960445"/>
                <a:gridCol w="960445"/>
                <a:gridCol w="960445"/>
                <a:gridCol w="960445"/>
              </a:tblGrid>
              <a:tr h="157520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38100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186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5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0186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7520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900000" cy="900000"/>
          </a:xfrm>
          <a:prstGeom prst="rect">
            <a:avLst/>
          </a:prstGeom>
          <a:noFill/>
        </p:spPr>
      </p:pic>
      <p:pic>
        <p:nvPicPr>
          <p:cNvPr id="7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85794"/>
            <a:ext cx="900000" cy="900000"/>
          </a:xfrm>
          <a:prstGeom prst="rect">
            <a:avLst/>
          </a:prstGeom>
          <a:noFill/>
        </p:spPr>
      </p:pic>
      <p:pic>
        <p:nvPicPr>
          <p:cNvPr id="8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785794"/>
            <a:ext cx="900000" cy="900000"/>
          </a:xfrm>
          <a:prstGeom prst="rect">
            <a:avLst/>
          </a:prstGeom>
          <a:noFill/>
        </p:spPr>
      </p:pic>
      <p:pic>
        <p:nvPicPr>
          <p:cNvPr id="9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785794"/>
            <a:ext cx="900000" cy="900000"/>
          </a:xfrm>
          <a:prstGeom prst="rect">
            <a:avLst/>
          </a:prstGeom>
          <a:noFill/>
        </p:spPr>
      </p:pic>
      <p:pic>
        <p:nvPicPr>
          <p:cNvPr id="10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24" y="3000372"/>
            <a:ext cx="900000" cy="900000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000372"/>
            <a:ext cx="900000" cy="900000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смайлы\77809908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928934"/>
            <a:ext cx="900000" cy="900000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785794"/>
            <a:ext cx="900000" cy="900000"/>
          </a:xfrm>
          <a:prstGeom prst="rect">
            <a:avLst/>
          </a:prstGeom>
          <a:noFill/>
        </p:spPr>
      </p:pic>
      <p:pic>
        <p:nvPicPr>
          <p:cNvPr id="14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785794"/>
            <a:ext cx="900000" cy="900000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785794"/>
            <a:ext cx="900000" cy="900000"/>
          </a:xfrm>
          <a:prstGeom prst="rect">
            <a:avLst/>
          </a:prstGeom>
          <a:noFill/>
        </p:spPr>
      </p:pic>
      <p:pic>
        <p:nvPicPr>
          <p:cNvPr id="16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5143512"/>
            <a:ext cx="900000" cy="900000"/>
          </a:xfrm>
          <a:prstGeom prst="rect">
            <a:avLst/>
          </a:prstGeom>
          <a:noFill/>
        </p:spPr>
      </p:pic>
      <p:pic>
        <p:nvPicPr>
          <p:cNvPr id="17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143512"/>
            <a:ext cx="900000" cy="900000"/>
          </a:xfrm>
          <a:prstGeom prst="rect">
            <a:avLst/>
          </a:prstGeom>
          <a:noFill/>
        </p:spPr>
      </p:pic>
      <p:pic>
        <p:nvPicPr>
          <p:cNvPr id="18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143512"/>
            <a:ext cx="900000" cy="900000"/>
          </a:xfrm>
          <a:prstGeom prst="rect">
            <a:avLst/>
          </a:prstGeom>
          <a:noFill/>
        </p:spPr>
      </p:pic>
      <p:pic>
        <p:nvPicPr>
          <p:cNvPr id="19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072074"/>
            <a:ext cx="900000" cy="900000"/>
          </a:xfrm>
          <a:prstGeom prst="rect">
            <a:avLst/>
          </a:prstGeom>
          <a:noFill/>
        </p:spPr>
      </p:pic>
      <p:pic>
        <p:nvPicPr>
          <p:cNvPr id="20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900000" cy="900000"/>
          </a:xfrm>
          <a:prstGeom prst="rect">
            <a:avLst/>
          </a:prstGeom>
          <a:noFill/>
        </p:spPr>
      </p:pic>
      <p:pic>
        <p:nvPicPr>
          <p:cNvPr id="21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143512"/>
            <a:ext cx="900000" cy="900000"/>
          </a:xfrm>
          <a:prstGeom prst="rect">
            <a:avLst/>
          </a:prstGeom>
          <a:noFill/>
        </p:spPr>
      </p:pic>
      <p:pic>
        <p:nvPicPr>
          <p:cNvPr id="22" name="Picture 2" descr="C:\Documents and Settings\Admin\Рабочий стол\смайлы\363358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000372"/>
            <a:ext cx="900000" cy="900000"/>
          </a:xfrm>
          <a:prstGeom prst="rect">
            <a:avLst/>
          </a:prstGeom>
          <a:noFill/>
        </p:spPr>
      </p:pic>
      <p:pic>
        <p:nvPicPr>
          <p:cNvPr id="23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857232"/>
            <a:ext cx="900000" cy="900000"/>
          </a:xfrm>
          <a:prstGeom prst="rect">
            <a:avLst/>
          </a:prstGeom>
          <a:noFill/>
        </p:spPr>
      </p:pic>
      <p:pic>
        <p:nvPicPr>
          <p:cNvPr id="24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785794"/>
            <a:ext cx="900000" cy="900000"/>
          </a:xfrm>
          <a:prstGeom prst="rect">
            <a:avLst/>
          </a:prstGeom>
          <a:noFill/>
        </p:spPr>
      </p:pic>
      <p:pic>
        <p:nvPicPr>
          <p:cNvPr id="25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000372"/>
            <a:ext cx="900000" cy="900000"/>
          </a:xfrm>
          <a:prstGeom prst="rect">
            <a:avLst/>
          </a:prstGeom>
          <a:noFill/>
        </p:spPr>
      </p:pic>
      <p:pic>
        <p:nvPicPr>
          <p:cNvPr id="26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000372"/>
            <a:ext cx="900000" cy="900000"/>
          </a:xfrm>
          <a:prstGeom prst="rect">
            <a:avLst/>
          </a:prstGeom>
          <a:noFill/>
        </p:spPr>
      </p:pic>
      <p:pic>
        <p:nvPicPr>
          <p:cNvPr id="27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3000372"/>
            <a:ext cx="900000" cy="900000"/>
          </a:xfrm>
          <a:prstGeom prst="rect">
            <a:avLst/>
          </a:prstGeom>
          <a:noFill/>
        </p:spPr>
      </p:pic>
      <p:pic>
        <p:nvPicPr>
          <p:cNvPr id="28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3000372"/>
            <a:ext cx="900000" cy="900000"/>
          </a:xfrm>
          <a:prstGeom prst="rect">
            <a:avLst/>
          </a:prstGeom>
          <a:noFill/>
        </p:spPr>
      </p:pic>
      <p:pic>
        <p:nvPicPr>
          <p:cNvPr id="29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24" y="5143512"/>
            <a:ext cx="900000" cy="900000"/>
          </a:xfrm>
          <a:prstGeom prst="rect">
            <a:avLst/>
          </a:prstGeom>
          <a:noFill/>
        </p:spPr>
      </p:pic>
      <p:pic>
        <p:nvPicPr>
          <p:cNvPr id="30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143512"/>
            <a:ext cx="900000" cy="900000"/>
          </a:xfrm>
          <a:prstGeom prst="rect">
            <a:avLst/>
          </a:prstGeom>
          <a:noFill/>
        </p:spPr>
      </p:pic>
      <p:pic>
        <p:nvPicPr>
          <p:cNvPr id="31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143512"/>
            <a:ext cx="900000" cy="900000"/>
          </a:xfrm>
          <a:prstGeom prst="rect">
            <a:avLst/>
          </a:prstGeom>
          <a:noFill/>
        </p:spPr>
      </p:pic>
      <p:pic>
        <p:nvPicPr>
          <p:cNvPr id="32" name="Picture 4" descr="C:\Documents and Settings\Admin\Рабочий стол\смайлы\659626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5143512"/>
            <a:ext cx="900000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72567"/>
            <a:ext cx="8652605" cy="62997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2751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24923"/>
            <a:ext cx="8510705" cy="6175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60603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429684" cy="64294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89"/>
            <a:ext cx="8643999" cy="6482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572560" cy="6286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3"/>
            <a:ext cx="8378379" cy="585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7145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Масла на </a:t>
            </a:r>
            <a:r>
              <a:rPr lang="ru-RU" sz="4000" b="1" dirty="0" err="1" smtClean="0">
                <a:solidFill>
                  <a:srgbClr val="FF0000"/>
                </a:solidFill>
              </a:rPr>
              <a:t>стале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be-BY" sz="4000" b="1" dirty="0" smtClean="0">
                <a:solidFill>
                  <a:srgbClr val="FF0000"/>
                </a:solidFill>
              </a:rPr>
              <a:t>Масленіца на дварэ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000" b="1" dirty="0" smtClean="0">
                <a:solidFill>
                  <a:srgbClr val="FF0000"/>
                </a:solidFill>
              </a:rPr>
              <a:t>Задача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e-BY" sz="4000" dirty="0" smtClean="0"/>
              <a:t>Едзе Масленіца здалёк. Цэлыя суткі дабіраецца да нас. Скорасць саней, якія яе вязуць 50 км/г.</a:t>
            </a:r>
          </a:p>
          <a:p>
            <a:pPr>
              <a:buNone/>
            </a:pPr>
            <a:endParaRPr lang="be-BY" sz="4000" dirty="0" smtClean="0"/>
          </a:p>
          <a:p>
            <a:pPr>
              <a:buNone/>
            </a:pPr>
            <a:r>
              <a:rPr lang="be-BY" sz="4000" dirty="0" smtClean="0"/>
              <a:t>Якую адлегласць яна пераадолее за гэты час?</a:t>
            </a:r>
            <a:endParaRPr lang="ru-RU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58204" cy="58579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be-BY" sz="3700" dirty="0" smtClean="0"/>
              <a:t>Святочная трапеза – бліны, аладкі.</a:t>
            </a:r>
          </a:p>
          <a:p>
            <a:pPr marL="514350" indent="-514350">
              <a:buAutoNum type="arabicPeriod"/>
            </a:pPr>
            <a:r>
              <a:rPr lang="be-BY" sz="3700" dirty="0" smtClean="0"/>
              <a:t>Катанне на санках і конях, ігрышчы, гушканне на арэлях.</a:t>
            </a:r>
          </a:p>
          <a:p>
            <a:pPr marL="514350" indent="-514350">
              <a:buAutoNum type="arabicPeriod"/>
            </a:pPr>
            <a:r>
              <a:rPr lang="be-BY" sz="3700" dirty="0" smtClean="0"/>
              <a:t>Памінанне нябожчыкаў.</a:t>
            </a:r>
          </a:p>
          <a:p>
            <a:pPr marL="514350" indent="-514350">
              <a:buAutoNum type="arabicPeriod"/>
            </a:pPr>
            <a:r>
              <a:rPr lang="be-BY" sz="3700" dirty="0" smtClean="0"/>
              <a:t>Провады Масленіцы.</a:t>
            </a:r>
          </a:p>
          <a:p>
            <a:pPr marL="514350" indent="-514350">
              <a:buAutoNum type="arabicPeriod"/>
            </a:pPr>
            <a:r>
              <a:rPr lang="be-BY" sz="3700" dirty="0" smtClean="0"/>
              <a:t>Распальванне кастроў.</a:t>
            </a:r>
          </a:p>
          <a:p>
            <a:pPr marL="514350" indent="-514350">
              <a:buAutoNum type="arabicPeriod"/>
            </a:pPr>
            <a:r>
              <a:rPr lang="be-BY" sz="3700" dirty="0" smtClean="0"/>
              <a:t>Масленічныя песні.</a:t>
            </a:r>
          </a:p>
          <a:p>
            <a:pPr marL="514350" indent="-514350">
              <a:buAutoNum type="arabicPeriod"/>
            </a:pPr>
            <a:r>
              <a:rPr lang="be-BY" sz="3700" dirty="0" smtClean="0"/>
              <a:t>Звычай “развітання” (родныя просяць прабачэння адзін у аднаго).</a:t>
            </a:r>
            <a:endParaRPr lang="ru-RU" sz="3700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571500"/>
          <a:ext cx="8229600" cy="596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414590"/>
                <a:gridCol w="1357322"/>
                <a:gridCol w="2400288"/>
              </a:tblGrid>
              <a:tr h="826637"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/>
                        <a:t>Найменаванне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/>
                        <a:t>Цана за 1 кг, 1</a:t>
                      </a:r>
                      <a:r>
                        <a:rPr lang="be-BY" baseline="0" dirty="0" smtClean="0"/>
                        <a:t> літр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/>
                        <a:t>Колькасць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e-BY" dirty="0" smtClean="0"/>
                        <a:t>Кошт</a:t>
                      </a:r>
                      <a:endParaRPr lang="ru-RU" dirty="0"/>
                    </a:p>
                  </a:txBody>
                  <a:tcPr anchor="ctr"/>
                </a:tc>
              </a:tr>
              <a:tr h="826637"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Мука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3 600 рублей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5,5</a:t>
                      </a:r>
                      <a:r>
                        <a:rPr lang="be-BY" sz="2000" baseline="0" dirty="0" smtClean="0"/>
                        <a:t> кг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637"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Цукар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6 400 рублей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       </a:t>
                      </a:r>
                      <a:r>
                        <a:rPr lang="be-BY" sz="2000" baseline="0" dirty="0" smtClean="0"/>
                        <a:t> </a:t>
                      </a:r>
                      <a:r>
                        <a:rPr lang="be-BY" sz="2000" dirty="0" smtClean="0"/>
                        <a:t>кг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637"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Алей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15 450 рублей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2 л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637"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Дрожжы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13 600 рублей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0,3 кг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637"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Сметанковае масла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34 000 рублей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0,5 кг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26637"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Яйкі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be-BY" sz="2000" dirty="0" smtClean="0"/>
                        <a:t>10 200 рублей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e-BY" sz="2000" dirty="0" smtClean="0"/>
                        <a:t>1,</a:t>
                      </a:r>
                      <a:r>
                        <a:rPr lang="be-BY" sz="2000" baseline="0" dirty="0" smtClean="0"/>
                        <a:t>5 дзясятка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5072066" y="2357430"/>
          <a:ext cx="285751" cy="608013"/>
        </p:xfrm>
        <a:graphic>
          <a:graphicData uri="http://schemas.openxmlformats.org/presentationml/2006/ole">
            <p:oleObj spid="_x0000_s3074" name="Формула" r:id="rId3" imgW="190440" imgH="49500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388" y="157161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19 800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321468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30 900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388" y="407194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 4 080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485776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17 000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571501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15 300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88" y="235743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e-BY" sz="2800" b="1" dirty="0" smtClean="0">
                <a:solidFill>
                  <a:srgbClr val="FF0000"/>
                </a:solidFill>
              </a:rPr>
              <a:t>3 </a:t>
            </a:r>
            <a:r>
              <a:rPr lang="en-US" sz="2800" b="1" smtClean="0">
                <a:solidFill>
                  <a:srgbClr val="FF0000"/>
                </a:solidFill>
              </a:rPr>
              <a:t>2</a:t>
            </a:r>
            <a:r>
              <a:rPr lang="be-BY" sz="2800" b="1" smtClean="0">
                <a:solidFill>
                  <a:srgbClr val="FF0000"/>
                </a:solidFill>
              </a:rPr>
              <a:t>00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03602"/>
            <a:ext cx="7967992" cy="602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2500330" cy="2792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71612"/>
            <a:ext cx="2857520" cy="319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357298"/>
            <a:ext cx="2928958" cy="3391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Прямая со стрелкой 9"/>
          <p:cNvCxnSpPr/>
          <p:nvPr/>
        </p:nvCxnSpPr>
        <p:spPr>
          <a:xfrm>
            <a:off x="571472" y="3786190"/>
            <a:ext cx="1714512" cy="1588"/>
          </a:xfrm>
          <a:prstGeom prst="straightConnector1">
            <a:avLst/>
          </a:prstGeom>
          <a:ln w="50800">
            <a:solidFill>
              <a:srgbClr val="FF0000"/>
            </a:solidFill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286116" y="3714752"/>
            <a:ext cx="1928826" cy="1588"/>
          </a:xfrm>
          <a:prstGeom prst="straightConnector1">
            <a:avLst/>
          </a:prstGeom>
          <a:ln w="50800">
            <a:solidFill>
              <a:schemeClr val="bg2">
                <a:lumMod val="60000"/>
                <a:lumOff val="40000"/>
              </a:schemeClr>
            </a:solidFill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286512" y="3643314"/>
            <a:ext cx="2000264" cy="1588"/>
          </a:xfrm>
          <a:prstGeom prst="straightConnector1">
            <a:avLst/>
          </a:prstGeom>
          <a:ln w="50800">
            <a:solidFill>
              <a:srgbClr val="0000FF"/>
            </a:solidFill>
            <a:round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57224" y="392906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FF0000"/>
                </a:solidFill>
              </a:rPr>
              <a:t>19 см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86182" y="3857628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chemeClr val="bg2"/>
                </a:solidFill>
              </a:rPr>
              <a:t>20 см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6578" y="378619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solidFill>
                  <a:srgbClr val="0000FF"/>
                </a:solidFill>
              </a:rPr>
              <a:t>21 см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dirty="0" smtClean="0">
                <a:solidFill>
                  <a:srgbClr val="FF0000"/>
                </a:solidFill>
              </a:rPr>
              <a:t>Выбярыце патэльню на якой вы спячэце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be-BY" dirty="0" smtClean="0">
                <a:solidFill>
                  <a:srgbClr val="FF0000"/>
                </a:solidFill>
              </a:rPr>
              <a:t>свой блін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3"/>
            <a:ext cx="8378379" cy="5857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29642" cy="171451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Масла на </a:t>
            </a:r>
            <a:r>
              <a:rPr lang="ru-RU" sz="4000" b="1" dirty="0" err="1" smtClean="0">
                <a:solidFill>
                  <a:srgbClr val="FF0000"/>
                </a:solidFill>
              </a:rPr>
              <a:t>стале</a:t>
            </a:r>
            <a:r>
              <a:rPr lang="ru-RU" sz="4000" b="1" dirty="0" smtClean="0">
                <a:solidFill>
                  <a:srgbClr val="FF0000"/>
                </a:solidFill>
              </a:rPr>
              <a:t> –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be-BY" sz="4000" b="1" dirty="0" smtClean="0">
                <a:solidFill>
                  <a:srgbClr val="FF0000"/>
                </a:solidFill>
              </a:rPr>
              <a:t>Масленіца на дварэ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5">
      <a:dk1>
        <a:sysClr val="windowText" lastClr="000000"/>
      </a:dk1>
      <a:lt1>
        <a:sysClr val="window" lastClr="FFFFFF"/>
      </a:lt1>
      <a:dk2>
        <a:srgbClr val="FFFF00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FF0000"/>
      </a:accent4>
      <a:accent5>
        <a:srgbClr val="FFFF00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411</TotalTime>
  <Words>285</Words>
  <Application>Microsoft Office PowerPoint</Application>
  <PresentationFormat>Экран (4:3)</PresentationFormat>
  <Paragraphs>73</Paragraphs>
  <Slides>27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Литейная</vt:lpstr>
      <vt:lpstr>Формула</vt:lpstr>
      <vt:lpstr>Слайд 1</vt:lpstr>
      <vt:lpstr>Слайд 2</vt:lpstr>
      <vt:lpstr>Масла на стале –  Масленіца на дварэ</vt:lpstr>
      <vt:lpstr>Задача</vt:lpstr>
      <vt:lpstr>Слайд 5</vt:lpstr>
      <vt:lpstr>Слайд 6</vt:lpstr>
      <vt:lpstr>Слайд 7</vt:lpstr>
      <vt:lpstr>Выбярыце патэльню на якой вы спячэце свой блін</vt:lpstr>
      <vt:lpstr>Масла на стале –  Масленіца на дварэ</vt:lpstr>
      <vt:lpstr>Задача</vt:lpstr>
      <vt:lpstr>Слайд 11</vt:lpstr>
      <vt:lpstr>Слайд 12</vt:lpstr>
      <vt:lpstr>Слайд 13</vt:lpstr>
      <vt:lpstr>Знайдзіце плошчу чырвонага прамавугольніка</vt:lpstr>
      <vt:lpstr>Слайд 15</vt:lpstr>
      <vt:lpstr>Провады зімы і сустрэча вясны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48</cp:revision>
  <dcterms:created xsi:type="dcterms:W3CDTF">2012-02-20T02:57:00Z</dcterms:created>
  <dcterms:modified xsi:type="dcterms:W3CDTF">2012-02-24T09:19:01Z</dcterms:modified>
</cp:coreProperties>
</file>