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5" r:id="rId4"/>
    <p:sldId id="258" r:id="rId5"/>
    <p:sldId id="259" r:id="rId6"/>
    <p:sldId id="261" r:id="rId7"/>
    <p:sldId id="260" r:id="rId8"/>
    <p:sldId id="262" r:id="rId9"/>
    <p:sldId id="263" r:id="rId10"/>
    <p:sldId id="277" r:id="rId11"/>
    <p:sldId id="287" r:id="rId12"/>
    <p:sldId id="281" r:id="rId13"/>
    <p:sldId id="280" r:id="rId14"/>
    <p:sldId id="276" r:id="rId15"/>
    <p:sldId id="279" r:id="rId16"/>
    <p:sldId id="268" r:id="rId17"/>
    <p:sldId id="267" r:id="rId18"/>
    <p:sldId id="265" r:id="rId19"/>
    <p:sldId id="270" r:id="rId20"/>
    <p:sldId id="284" r:id="rId21"/>
    <p:sldId id="272" r:id="rId22"/>
    <p:sldId id="285" r:id="rId23"/>
    <p:sldId id="286" r:id="rId24"/>
    <p:sldId id="27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 </c:v>
                </c:pt>
              </c:strCache>
            </c:strRef>
          </c:tx>
          <c:cat>
            <c:strRef>
              <c:f>Лист1!$A$2:$A$25</c:f>
              <c:strCache>
                <c:ptCount val="24"/>
                <c:pt idx="0">
                  <c:v>Физкультура и спорт </c:v>
                </c:pt>
                <c:pt idx="1">
                  <c:v>Электроника, радиотехника, электротехника </c:v>
                </c:pt>
                <c:pt idx="2">
                  <c:v>Информационные технологии </c:v>
                </c:pt>
                <c:pt idx="3">
                  <c:v>Техника, механика </c:v>
                </c:pt>
                <c:pt idx="4">
                  <c:v>Военные специальности </c:v>
                </c:pt>
                <c:pt idx="5">
                  <c:v>Психология  </c:v>
                </c:pt>
                <c:pt idx="6">
                  <c:v>Медицина  </c:v>
                </c:pt>
                <c:pt idx="7">
                  <c:v>Биология  </c:v>
                </c:pt>
                <c:pt idx="8">
                  <c:v>Обработка материалов </c:v>
                </c:pt>
                <c:pt idx="9">
                  <c:v>Транспорт, авиация, морское дело </c:v>
                </c:pt>
                <c:pt idx="10">
                  <c:v>Сценическое мастерство </c:v>
                </c:pt>
                <c:pt idx="11">
                  <c:v>Лёгкая и пищевая промышленность </c:v>
                </c:pt>
                <c:pt idx="12">
                  <c:v>Сфера обслуживания </c:v>
                </c:pt>
                <c:pt idx="13">
                  <c:v>Журналистика, связи с общественностью, реклама </c:v>
                </c:pt>
                <c:pt idx="14">
                  <c:v>Физика  </c:v>
                </c:pt>
                <c:pt idx="15">
                  <c:v>Право, юриспруденция </c:v>
                </c:pt>
                <c:pt idx="16">
                  <c:v>Строительство  </c:v>
                </c:pt>
                <c:pt idx="17">
                  <c:v>Иностранные языки, лингвистика </c:v>
                </c:pt>
                <c:pt idx="18">
                  <c:v>Геология  </c:v>
                </c:pt>
                <c:pt idx="19">
                  <c:v>География  </c:v>
                </c:pt>
                <c:pt idx="20">
                  <c:v>История  </c:v>
                </c:pt>
                <c:pt idx="21">
                  <c:v>Экономика, бизнес </c:v>
                </c:pt>
                <c:pt idx="22">
                  <c:v>Химия  </c:v>
                </c:pt>
                <c:pt idx="23">
                  <c:v>Музыка  </c:v>
                </c:pt>
              </c:strCache>
            </c:strRef>
          </c:cat>
          <c:val>
            <c:numRef>
              <c:f>Лист1!$B$2:$B$25</c:f>
              <c:numCache>
                <c:formatCode>General</c:formatCode>
                <c:ptCount val="24"/>
                <c:pt idx="0">
                  <c:v>37</c:v>
                </c:pt>
                <c:pt idx="1">
                  <c:v>28</c:v>
                </c:pt>
                <c:pt idx="2">
                  <c:v>25</c:v>
                </c:pt>
                <c:pt idx="3">
                  <c:v>21</c:v>
                </c:pt>
                <c:pt idx="4">
                  <c:v>21</c:v>
                </c:pt>
                <c:pt idx="5">
                  <c:v>19</c:v>
                </c:pt>
                <c:pt idx="6">
                  <c:v>16</c:v>
                </c:pt>
                <c:pt idx="7">
                  <c:v>16</c:v>
                </c:pt>
                <c:pt idx="8">
                  <c:v>16</c:v>
                </c:pt>
                <c:pt idx="9">
                  <c:v>14</c:v>
                </c:pt>
                <c:pt idx="10">
                  <c:v>12</c:v>
                </c:pt>
                <c:pt idx="11">
                  <c:v>11</c:v>
                </c:pt>
                <c:pt idx="12">
                  <c:v>9</c:v>
                </c:pt>
                <c:pt idx="13">
                  <c:v>9</c:v>
                </c:pt>
                <c:pt idx="14">
                  <c:v>9</c:v>
                </c:pt>
                <c:pt idx="15">
                  <c:v>9</c:v>
                </c:pt>
                <c:pt idx="16">
                  <c:v>7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2</c:v>
                </c:pt>
                <c:pt idx="23">
                  <c:v>2</c:v>
                </c:pt>
              </c:numCache>
            </c:numRef>
          </c:val>
        </c:ser>
        <c:dLbls>
          <c:showVal val="1"/>
        </c:dLbls>
        <c:overlap val="-25"/>
        <c:axId val="35610624"/>
        <c:axId val="35612160"/>
      </c:barChart>
      <c:catAx>
        <c:axId val="35610624"/>
        <c:scaling>
          <c:orientation val="minMax"/>
        </c:scaling>
        <c:axPos val="l"/>
        <c:majorTickMark val="none"/>
        <c:tickLblPos val="nextTo"/>
        <c:crossAx val="35612160"/>
        <c:crosses val="autoZero"/>
        <c:auto val="1"/>
        <c:lblAlgn val="ctr"/>
        <c:lblOffset val="100"/>
      </c:catAx>
      <c:valAx>
        <c:axId val="3561216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35610624"/>
        <c:crosses val="autoZero"/>
        <c:crossBetween val="between"/>
      </c:valAx>
    </c:plotArea>
    <c:legend>
      <c:legendPos val="t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53F0-E2C7-4B89-9490-CF5ADA243C9A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479C2ED-C613-4810-A464-92B7B75FA9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53F0-E2C7-4B89-9490-CF5ADA243C9A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C2ED-C613-4810-A464-92B7B75FA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479C2ED-C613-4810-A464-92B7B75FA9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53F0-E2C7-4B89-9490-CF5ADA243C9A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53F0-E2C7-4B89-9490-CF5ADA243C9A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479C2ED-C613-4810-A464-92B7B75FA9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53F0-E2C7-4B89-9490-CF5ADA243C9A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479C2ED-C613-4810-A464-92B7B75FA9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87253F0-E2C7-4B89-9490-CF5ADA243C9A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C2ED-C613-4810-A464-92B7B75FA9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53F0-E2C7-4B89-9490-CF5ADA243C9A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479C2ED-C613-4810-A464-92B7B75FA9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53F0-E2C7-4B89-9490-CF5ADA243C9A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479C2ED-C613-4810-A464-92B7B75FA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53F0-E2C7-4B89-9490-CF5ADA243C9A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79C2ED-C613-4810-A464-92B7B75FA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479C2ED-C613-4810-A464-92B7B75FA9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53F0-E2C7-4B89-9490-CF5ADA243C9A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479C2ED-C613-4810-A464-92B7B75FA9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87253F0-E2C7-4B89-9490-CF5ADA243C9A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87253F0-E2C7-4B89-9490-CF5ADA243C9A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479C2ED-C613-4810-A464-92B7B75FA9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85728"/>
            <a:ext cx="8429684" cy="1928826"/>
          </a:xfrm>
        </p:spPr>
        <p:txBody>
          <a:bodyPr>
            <a:normAutofit/>
          </a:bodyPr>
          <a:lstStyle/>
          <a:p>
            <a:pPr algn="r"/>
            <a:r>
              <a:rPr lang="ru-RU" sz="2000" b="1" i="1" dirty="0"/>
              <a:t>Будущее принадлежит тем,</a:t>
            </a:r>
            <a:endParaRPr lang="ru-RU" sz="2000" i="1" dirty="0"/>
          </a:p>
          <a:p>
            <a:pPr algn="r"/>
            <a:r>
              <a:rPr lang="ru-RU" sz="2000" b="1" i="1" dirty="0"/>
              <a:t>Кто свято верен своей мечте.</a:t>
            </a:r>
            <a:endParaRPr lang="ru-RU" sz="2000" i="1" dirty="0"/>
          </a:p>
          <a:p>
            <a:pPr algn="r"/>
            <a:r>
              <a:rPr lang="ru-RU" sz="2000" b="1" i="1" dirty="0"/>
              <a:t>                        Элеонора Рузвельт</a:t>
            </a:r>
            <a:endParaRPr lang="ru-RU" sz="2000" i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7158" y="2071678"/>
            <a:ext cx="8501122" cy="353855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ФАКУЛЬТАТИВНЫЕ ЗАНЯТИЯ В СИСТЕМЕ ПРОФОРИЕНТАЦИОННОЙ РАБОТЫ 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пути к выбору профессии</a:t>
            </a:r>
            <a:endParaRPr lang="ru-RU" dirty="0"/>
          </a:p>
        </p:txBody>
      </p:sp>
      <p:pic>
        <p:nvPicPr>
          <p:cNvPr id="1026" name="Picture 2" descr="E:\фото зимний сад стадион\P1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1625" y="2201328"/>
            <a:ext cx="4038600" cy="3022081"/>
          </a:xfrm>
          <a:prstGeom prst="rect">
            <a:avLst/>
          </a:prstGeom>
          <a:noFill/>
        </p:spPr>
      </p:pic>
      <p:pic>
        <p:nvPicPr>
          <p:cNvPr id="4098" name="Picture 2" descr="G:\DSC006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19789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 работы хороши – выбирай на вкус!</a:t>
            </a:r>
            <a:endParaRPr lang="ru-RU" dirty="0"/>
          </a:p>
        </p:txBody>
      </p:sp>
      <p:pic>
        <p:nvPicPr>
          <p:cNvPr id="5122" name="Picture 2" descr="G:\DSC006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1625" y="2197894"/>
            <a:ext cx="4038600" cy="3028950"/>
          </a:xfrm>
          <a:prstGeom prst="rect">
            <a:avLst/>
          </a:prstGeom>
          <a:noFill/>
        </p:spPr>
      </p:pic>
      <p:pic>
        <p:nvPicPr>
          <p:cNvPr id="5123" name="Picture 3" descr="G:\DSC006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00600" y="219789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Трудовые десанты</a:t>
            </a:r>
            <a:endParaRPr lang="ru-RU" dirty="0"/>
          </a:p>
        </p:txBody>
      </p:sp>
      <p:pic>
        <p:nvPicPr>
          <p:cNvPr id="5122" name="Picture 2" descr="E:\фото кружки\P101002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152" y="2928934"/>
            <a:ext cx="4330963" cy="2857520"/>
          </a:xfrm>
          <a:prstGeom prst="rect">
            <a:avLst/>
          </a:prstGeom>
          <a:noFill/>
        </p:spPr>
      </p:pic>
      <p:pic>
        <p:nvPicPr>
          <p:cNvPr id="5123" name="Picture 3" descr="E:\фотографии\фото субботник, карнавал цветов\фото субботникк, карнавал\DSCI039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867819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пути к выбору профессии</a:t>
            </a:r>
            <a:endParaRPr lang="ru-RU" dirty="0"/>
          </a:p>
        </p:txBody>
      </p:sp>
      <p:pic>
        <p:nvPicPr>
          <p:cNvPr id="4098" name="Picture 2" descr="E:\фото кружки\P101002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2868574"/>
            <a:ext cx="4041775" cy="3024265"/>
          </a:xfrm>
          <a:prstGeom prst="rect">
            <a:avLst/>
          </a:prstGeom>
          <a:noFill/>
        </p:spPr>
      </p:pic>
      <p:pic>
        <p:nvPicPr>
          <p:cNvPr id="8" name="Picture 2" descr="E:\фото классный час\IMG_253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00600" y="2867819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71472" y="357166"/>
            <a:ext cx="8072494" cy="92869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Факультативы </a:t>
            </a:r>
            <a:r>
              <a:rPr lang="ru-RU" sz="3200" dirty="0" err="1" smtClean="0"/>
              <a:t>профориентационной</a:t>
            </a:r>
            <a:r>
              <a:rPr lang="ru-RU" sz="3200" dirty="0" smtClean="0"/>
              <a:t> направленности</a:t>
            </a:r>
            <a:endParaRPr lang="ru-RU" sz="3200" dirty="0"/>
          </a:p>
        </p:txBody>
      </p:sp>
      <p:sp>
        <p:nvSpPr>
          <p:cNvPr id="3" name="Пятиугольник 2"/>
          <p:cNvSpPr/>
          <p:nvPr/>
        </p:nvSpPr>
        <p:spPr>
          <a:xfrm rot="16200000">
            <a:off x="-1285916" y="3357562"/>
            <a:ext cx="4857784" cy="1000132"/>
          </a:xfrm>
          <a:prstGeom prst="homePlate">
            <a:avLst>
              <a:gd name="adj" fmla="val 8324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«Здоровый образ жизни» </a:t>
            </a:r>
          </a:p>
          <a:p>
            <a:pPr algn="ctr"/>
            <a:r>
              <a:rPr lang="ru-RU" sz="2000" b="1" dirty="0" smtClean="0"/>
              <a:t>(2,3 классы)</a:t>
            </a:r>
            <a:endParaRPr lang="ru-RU" sz="2000" b="1" dirty="0"/>
          </a:p>
        </p:txBody>
      </p:sp>
      <p:sp>
        <p:nvSpPr>
          <p:cNvPr id="4" name="Пятиугольник 3"/>
          <p:cNvSpPr/>
          <p:nvPr/>
        </p:nvSpPr>
        <p:spPr>
          <a:xfrm rot="16200000">
            <a:off x="5715008" y="3357562"/>
            <a:ext cx="4857784" cy="1000132"/>
          </a:xfrm>
          <a:prstGeom prst="homePlate">
            <a:avLst>
              <a:gd name="adj" fmla="val 83247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«Моё профессиональное будущее»  (9 класс)</a:t>
            </a:r>
            <a:endParaRPr lang="ru-RU" b="1" dirty="0"/>
          </a:p>
        </p:txBody>
      </p:sp>
      <p:sp>
        <p:nvSpPr>
          <p:cNvPr id="5" name="Пятиугольник 4"/>
          <p:cNvSpPr/>
          <p:nvPr/>
        </p:nvSpPr>
        <p:spPr>
          <a:xfrm rot="16200000">
            <a:off x="4357686" y="3357562"/>
            <a:ext cx="4857784" cy="1000132"/>
          </a:xfrm>
          <a:prstGeom prst="homePlate">
            <a:avLst>
              <a:gd name="adj" fmla="val 8324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Профессиональное обучение по специальности «тракторист - машинист»  (10,11 классы)</a:t>
            </a:r>
            <a:endParaRPr lang="ru-RU" b="1" dirty="0"/>
          </a:p>
        </p:txBody>
      </p:sp>
      <p:sp>
        <p:nvSpPr>
          <p:cNvPr id="6" name="Пятиугольник 5"/>
          <p:cNvSpPr/>
          <p:nvPr/>
        </p:nvSpPr>
        <p:spPr>
          <a:xfrm rot="16200000">
            <a:off x="3000364" y="3357562"/>
            <a:ext cx="4857784" cy="1000132"/>
          </a:xfrm>
          <a:prstGeom prst="homePlate">
            <a:avLst>
              <a:gd name="adj" fmla="val 8324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Профессиональное обучение по специальности «портной» </a:t>
            </a:r>
          </a:p>
          <a:p>
            <a:pPr algn="ctr"/>
            <a:r>
              <a:rPr lang="ru-RU" b="1" dirty="0" smtClean="0"/>
              <a:t>(10,11 классы)</a:t>
            </a:r>
            <a:endParaRPr lang="ru-RU" b="1" dirty="0"/>
          </a:p>
        </p:txBody>
      </p:sp>
      <p:sp>
        <p:nvSpPr>
          <p:cNvPr id="7" name="Пятиугольник 6"/>
          <p:cNvSpPr/>
          <p:nvPr/>
        </p:nvSpPr>
        <p:spPr>
          <a:xfrm rot="16200000">
            <a:off x="1571604" y="3357562"/>
            <a:ext cx="4857784" cy="1000132"/>
          </a:xfrm>
          <a:prstGeom prst="homePlate">
            <a:avLst>
              <a:gd name="adj" fmla="val 8324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«Физика вокруг нас»</a:t>
            </a:r>
          </a:p>
          <a:p>
            <a:pPr algn="ctr"/>
            <a:r>
              <a:rPr lang="ru-RU" sz="2400" b="1" dirty="0" smtClean="0"/>
              <a:t> (8класс)</a:t>
            </a:r>
            <a:endParaRPr lang="ru-RU" sz="2400" b="1" dirty="0"/>
          </a:p>
        </p:txBody>
      </p:sp>
      <p:sp>
        <p:nvSpPr>
          <p:cNvPr id="8" name="Пятиугольник 7"/>
          <p:cNvSpPr/>
          <p:nvPr/>
        </p:nvSpPr>
        <p:spPr>
          <a:xfrm rot="16200000">
            <a:off x="142844" y="3357562"/>
            <a:ext cx="4857784" cy="1000132"/>
          </a:xfrm>
          <a:prstGeom prst="homePlate">
            <a:avLst>
              <a:gd name="adj" fmla="val 8324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«Измерять значит познавать» (физика, 6класс)</a:t>
            </a:r>
            <a:endParaRPr lang="ru-RU" sz="20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фото классный час\IMG_253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1625" y="2865041"/>
            <a:ext cx="4041775" cy="303133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Autofit/>
          </a:bodyPr>
          <a:lstStyle/>
          <a:p>
            <a:r>
              <a:rPr lang="ru-RU" sz="2800" dirty="0" smtClean="0"/>
              <a:t>Факультативное занятие </a:t>
            </a:r>
            <a:br>
              <a:rPr lang="ru-RU" sz="2800" dirty="0" smtClean="0"/>
            </a:br>
            <a:r>
              <a:rPr lang="ru-RU" sz="2800" dirty="0" smtClean="0"/>
              <a:t>«Моё профессиональное будущее» в 9 классе </a:t>
            </a:r>
            <a:endParaRPr lang="ru-RU" sz="2800" dirty="0"/>
          </a:p>
        </p:txBody>
      </p:sp>
      <p:pic>
        <p:nvPicPr>
          <p:cNvPr id="3075" name="Picture 3" descr="E:\фото классный час\IMG_252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867819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357158" y="285728"/>
          <a:ext cx="8501122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Диагностика интересов учащихся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85720" y="1498600"/>
          <a:ext cx="850424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4623"/>
                <a:gridCol w="515971"/>
                <a:gridCol w="3555995"/>
                <a:gridCol w="44765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Направление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Направление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Физкультура и спорт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Сфера обслуживания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Электроника, радиотехника, электротехника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Журналистика, связи</a:t>
                      </a:r>
                      <a:r>
                        <a:rPr lang="ru-RU" sz="1600" baseline="0" dirty="0" smtClean="0"/>
                        <a:t> с общественностью, реклама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Информационные технологии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Физика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Техника, механика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Право, юриспруденция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Военные специальности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Строительство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Психология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Иностранные языки, лингвистика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Медицина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Геология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Биология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География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Обработка материалов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История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Транспорт, авиация, морское дело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Экономика, бизнес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Сценическое мастерство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Химия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Лёгкая и пищевая промышленность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Музыка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858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Профессиональная подготовка по специальности «Тракторист – машинист»</a:t>
            </a:r>
            <a:endParaRPr lang="ru-RU" dirty="0"/>
          </a:p>
        </p:txBody>
      </p:sp>
      <p:pic>
        <p:nvPicPr>
          <p:cNvPr id="4" name="Picture 3" descr="E:\фото кружки\PIC_01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1625" y="2197894"/>
            <a:ext cx="4038600" cy="3028950"/>
          </a:xfrm>
          <a:prstGeom prst="rect">
            <a:avLst/>
          </a:prstGeom>
          <a:noFill/>
        </p:spPr>
      </p:pic>
      <p:pic>
        <p:nvPicPr>
          <p:cNvPr id="6" name="Picture 2" descr="E:\марина\IMG_08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19789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858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Профессиональная подготовка по специальности «Портной»</a:t>
            </a:r>
            <a:endParaRPr lang="ru-RU" dirty="0"/>
          </a:p>
        </p:txBody>
      </p:sp>
      <p:pic>
        <p:nvPicPr>
          <p:cNvPr id="8194" name="Picture 2" descr="E:\фото кабинеты\Новый рисунок (6)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2097126"/>
            <a:ext cx="4143404" cy="3288417"/>
          </a:xfrm>
          <a:prstGeom prst="rect">
            <a:avLst/>
          </a:prstGeom>
          <a:noFill/>
        </p:spPr>
      </p:pic>
      <p:pic>
        <p:nvPicPr>
          <p:cNvPr id="8195" name="Picture 3" descr="E:\фото кабинеты\Новый рисунок (5)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14876" y="2143116"/>
            <a:ext cx="4213322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</a:t>
            </a:r>
            <a:r>
              <a:rPr lang="ru-RU" dirty="0" err="1" smtClean="0"/>
              <a:t>профориентационной</a:t>
            </a:r>
            <a:r>
              <a:rPr lang="ru-RU" dirty="0" smtClean="0"/>
              <a:t> работы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71604" y="3643314"/>
            <a:ext cx="614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Результаты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профориентационной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работы за 2009-2011 г. г.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Всего 96 выпускников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12-конечная звезда 6"/>
          <p:cNvSpPr/>
          <p:nvPr/>
        </p:nvSpPr>
        <p:spPr>
          <a:xfrm rot="20415514">
            <a:off x="850807" y="1396209"/>
            <a:ext cx="3435951" cy="1405840"/>
          </a:xfrm>
          <a:prstGeom prst="star1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ВУЗы – 26 выпускников</a:t>
            </a:r>
            <a:endParaRPr lang="ru-RU" sz="1600" b="1" dirty="0"/>
          </a:p>
        </p:txBody>
      </p:sp>
      <p:sp>
        <p:nvSpPr>
          <p:cNvPr id="9" name="12-конечная звезда 8"/>
          <p:cNvSpPr/>
          <p:nvPr/>
        </p:nvSpPr>
        <p:spPr>
          <a:xfrm rot="1076446">
            <a:off x="4704989" y="1495123"/>
            <a:ext cx="3435951" cy="1405840"/>
          </a:xfrm>
          <a:prstGeom prst="star1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/>
              <a:t>ССУЗы</a:t>
            </a:r>
            <a:r>
              <a:rPr lang="ru-RU" sz="1600" b="1" dirty="0" smtClean="0"/>
              <a:t> – 37 выпускников</a:t>
            </a:r>
            <a:endParaRPr lang="ru-RU" sz="1600" b="1" dirty="0"/>
          </a:p>
        </p:txBody>
      </p:sp>
      <p:sp>
        <p:nvSpPr>
          <p:cNvPr id="11" name="12-конечная звезда 10"/>
          <p:cNvSpPr/>
          <p:nvPr/>
        </p:nvSpPr>
        <p:spPr>
          <a:xfrm rot="281978">
            <a:off x="408338" y="4868750"/>
            <a:ext cx="3813612" cy="1405840"/>
          </a:xfrm>
          <a:prstGeom prst="star1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Трудоустроены</a:t>
            </a:r>
            <a:r>
              <a:rPr lang="ru-RU" sz="1600" b="1" smtClean="0"/>
              <a:t>– 5 </a:t>
            </a:r>
            <a:r>
              <a:rPr lang="ru-RU" sz="1600" b="1" dirty="0" smtClean="0"/>
              <a:t>выпускников</a:t>
            </a:r>
            <a:endParaRPr lang="ru-RU" sz="1600" b="1" dirty="0"/>
          </a:p>
        </p:txBody>
      </p:sp>
      <p:sp>
        <p:nvSpPr>
          <p:cNvPr id="12" name="12-конечная звезда 11"/>
          <p:cNvSpPr/>
          <p:nvPr/>
        </p:nvSpPr>
        <p:spPr>
          <a:xfrm rot="21045270">
            <a:off x="5242225" y="4654921"/>
            <a:ext cx="3813612" cy="1405840"/>
          </a:xfrm>
          <a:prstGeom prst="star1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ПТУ– 28 выпускников</a:t>
            </a:r>
            <a:endParaRPr lang="ru-RU" sz="1600" b="1" dirty="0"/>
          </a:p>
        </p:txBody>
      </p:sp>
      <p:sp>
        <p:nvSpPr>
          <p:cNvPr id="13" name="Выгнутая вверх стрелка 12"/>
          <p:cNvSpPr/>
          <p:nvPr/>
        </p:nvSpPr>
        <p:spPr>
          <a:xfrm rot="8323456">
            <a:off x="3720397" y="4863753"/>
            <a:ext cx="1038226" cy="408161"/>
          </a:xfrm>
          <a:prstGeom prst="curvedDownArrow">
            <a:avLst>
              <a:gd name="adj1" fmla="val 25000"/>
              <a:gd name="adj2" fmla="val 6096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rot="3029930" flipV="1">
            <a:off x="4547117" y="4813990"/>
            <a:ext cx="1005638" cy="409783"/>
          </a:xfrm>
          <a:prstGeom prst="curvedDownArrow">
            <a:avLst>
              <a:gd name="adj1" fmla="val 25000"/>
              <a:gd name="adj2" fmla="val 6096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 rot="18240602">
            <a:off x="4832175" y="2768668"/>
            <a:ext cx="1097065" cy="521489"/>
          </a:xfrm>
          <a:prstGeom prst="curvedDownArrow">
            <a:avLst>
              <a:gd name="adj1" fmla="val 25000"/>
              <a:gd name="adj2" fmla="val 6096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rot="14826608" flipV="1">
            <a:off x="2965704" y="2792717"/>
            <a:ext cx="1137575" cy="524185"/>
          </a:xfrm>
          <a:prstGeom prst="curvedDownArrow">
            <a:avLst>
              <a:gd name="adj1" fmla="val 25000"/>
              <a:gd name="adj2" fmla="val 6096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/>
          <a:lstStyle/>
          <a:p>
            <a:r>
              <a:rPr lang="ru-RU" dirty="0" smtClean="0"/>
              <a:t>Занятия в школьных мастерских</a:t>
            </a:r>
            <a:endParaRPr lang="ru-RU" dirty="0"/>
          </a:p>
        </p:txBody>
      </p:sp>
      <p:pic>
        <p:nvPicPr>
          <p:cNvPr id="9218" name="Picture 2" descr="E:\фото кабинеты\DSCI03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2197894"/>
            <a:ext cx="4038600" cy="3028950"/>
          </a:xfrm>
          <a:prstGeom prst="rect">
            <a:avLst/>
          </a:prstGeom>
          <a:noFill/>
        </p:spPr>
      </p:pic>
      <p:pic>
        <p:nvPicPr>
          <p:cNvPr id="9219" name="Picture 3" descr="E:\фото кабинеты\DSCI03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19789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Кабинет профориентации</a:t>
            </a:r>
            <a:endParaRPr lang="ru-RU" dirty="0"/>
          </a:p>
        </p:txBody>
      </p:sp>
      <p:pic>
        <p:nvPicPr>
          <p:cNvPr id="1026" name="Picture 2" descr="G:\DSC0072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736"/>
            <a:ext cx="6530206" cy="489765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стенды</a:t>
            </a:r>
            <a:endParaRPr lang="ru-RU" dirty="0"/>
          </a:p>
        </p:txBody>
      </p:sp>
      <p:pic>
        <p:nvPicPr>
          <p:cNvPr id="2050" name="Picture 2" descr="G:\DSC007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1625" y="2197894"/>
            <a:ext cx="4038600" cy="3028950"/>
          </a:xfrm>
          <a:prstGeom prst="rect">
            <a:avLst/>
          </a:prstGeom>
          <a:noFill/>
        </p:spPr>
      </p:pic>
      <p:pic>
        <p:nvPicPr>
          <p:cNvPr id="14" name="Picture 3" descr="G:\DSC007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64323" y="1371600"/>
            <a:ext cx="3511154" cy="46815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стенды</a:t>
            </a:r>
            <a:endParaRPr lang="ru-RU" dirty="0"/>
          </a:p>
        </p:txBody>
      </p:sp>
      <p:pic>
        <p:nvPicPr>
          <p:cNvPr id="3074" name="Picture 2" descr="G:\DSC0072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57224" y="228600"/>
            <a:ext cx="7572428" cy="2486020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При выборе профессии – </a:t>
            </a:r>
            <a:br>
              <a:rPr lang="ru-RU" sz="5400" b="1" dirty="0" smtClean="0"/>
            </a:br>
            <a:r>
              <a:rPr lang="ru-RU" sz="5400" b="1" dirty="0" smtClean="0"/>
              <a:t>важно помнить,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571472" y="2786058"/>
            <a:ext cx="7858180" cy="335758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что человек решает задачи не как компьютер:</a:t>
            </a:r>
          </a:p>
          <a:p>
            <a:pPr algn="ctr">
              <a:buNone/>
            </a:pPr>
            <a:r>
              <a:rPr lang="ru-RU" dirty="0" smtClean="0"/>
              <a:t>не обязательно рационально.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Самое главное </a:t>
            </a:r>
            <a:r>
              <a:rPr lang="ru-RU" dirty="0" smtClean="0"/>
              <a:t>–</a:t>
            </a:r>
          </a:p>
          <a:p>
            <a:pPr algn="ctr">
              <a:buNone/>
            </a:pPr>
            <a:r>
              <a:rPr lang="ru-RU" dirty="0" smtClean="0"/>
              <a:t> состояние УДОВЛЕТВОРЕННОСТИ сделанным выбором!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1538" y="357166"/>
            <a:ext cx="7072362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ФАКУЛЬТАТИВЫ</a:t>
            </a:r>
            <a:endParaRPr lang="ru-RU" sz="3600" dirty="0"/>
          </a:p>
        </p:txBody>
      </p:sp>
      <p:sp>
        <p:nvSpPr>
          <p:cNvPr id="3" name="Выноска со стрелкой вверх 2"/>
          <p:cNvSpPr/>
          <p:nvPr/>
        </p:nvSpPr>
        <p:spPr>
          <a:xfrm>
            <a:off x="4786314" y="1857364"/>
            <a:ext cx="1857388" cy="4357718"/>
          </a:xfrm>
          <a:prstGeom prst="upArrowCallout">
            <a:avLst>
              <a:gd name="adj1" fmla="val 29012"/>
              <a:gd name="adj2" fmla="val 25000"/>
              <a:gd name="adj3" fmla="val 25000"/>
              <a:gd name="adj4" fmla="val 81668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/>
              <a:t>воспитательной направленности</a:t>
            </a:r>
            <a:endParaRPr lang="ru-RU" sz="2400" b="1" dirty="0"/>
          </a:p>
        </p:txBody>
      </p:sp>
      <p:sp>
        <p:nvSpPr>
          <p:cNvPr id="4" name="Выноска со стрелкой вверх 3"/>
          <p:cNvSpPr/>
          <p:nvPr/>
        </p:nvSpPr>
        <p:spPr>
          <a:xfrm>
            <a:off x="2571736" y="1857364"/>
            <a:ext cx="1928826" cy="4357718"/>
          </a:xfrm>
          <a:prstGeom prst="upArrowCallout">
            <a:avLst>
              <a:gd name="adj1" fmla="val 29012"/>
              <a:gd name="adj2" fmla="val 25000"/>
              <a:gd name="adj3" fmla="val 25000"/>
              <a:gd name="adj4" fmla="val 8166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/>
              <a:t>естественно-математического цикла</a:t>
            </a:r>
            <a:endParaRPr lang="ru-RU" sz="2400" b="1" dirty="0"/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428596" y="1857364"/>
            <a:ext cx="1785950" cy="4357718"/>
          </a:xfrm>
          <a:prstGeom prst="upArrowCallout">
            <a:avLst>
              <a:gd name="adj1" fmla="val 29012"/>
              <a:gd name="adj2" fmla="val 25000"/>
              <a:gd name="adj3" fmla="val 25000"/>
              <a:gd name="adj4" fmla="val 8166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/>
              <a:t>по предметам гуманитарного цикла</a:t>
            </a:r>
            <a:endParaRPr lang="ru-RU" sz="2400" b="1" dirty="0"/>
          </a:p>
        </p:txBody>
      </p:sp>
      <p:sp>
        <p:nvSpPr>
          <p:cNvPr id="6" name="Выноска со стрелкой вверх 5"/>
          <p:cNvSpPr/>
          <p:nvPr/>
        </p:nvSpPr>
        <p:spPr>
          <a:xfrm>
            <a:off x="6929454" y="1857364"/>
            <a:ext cx="1714512" cy="4357718"/>
          </a:xfrm>
          <a:prstGeom prst="upArrowCallout">
            <a:avLst>
              <a:gd name="adj1" fmla="val 29012"/>
              <a:gd name="adj2" fmla="val 25000"/>
              <a:gd name="adj3" fmla="val 25000"/>
              <a:gd name="adj4" fmla="val 81668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/>
              <a:t>профессиональной направленности</a:t>
            </a:r>
            <a:endParaRPr lang="ru-RU" sz="24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 учителя-предметника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428736"/>
            <a:ext cx="8503920" cy="485778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/>
              <a:t>1</a:t>
            </a:r>
            <a:r>
              <a:rPr lang="ru-RU" sz="1800" dirty="0" smtClean="0"/>
              <a:t>. Выделение в программном материале тем, в изложение которых целесообразно  включить </a:t>
            </a:r>
            <a:r>
              <a:rPr lang="ru-RU" sz="1800" dirty="0" err="1" smtClean="0"/>
              <a:t>профориентационный</a:t>
            </a:r>
            <a:r>
              <a:rPr lang="ru-RU" sz="1800" dirty="0" smtClean="0"/>
              <a:t> материал.</a:t>
            </a:r>
          </a:p>
          <a:p>
            <a:pPr algn="just">
              <a:buNone/>
            </a:pPr>
            <a:r>
              <a:rPr lang="ru-RU" sz="1800" dirty="0" smtClean="0"/>
              <a:t>2. Определение формы подачи </a:t>
            </a:r>
            <a:r>
              <a:rPr lang="ru-RU" sz="1800" dirty="0" err="1" smtClean="0"/>
              <a:t>профориентационного</a:t>
            </a:r>
            <a:r>
              <a:rPr lang="ru-RU" sz="1800" dirty="0" smtClean="0"/>
              <a:t> материал (деловая игра, дискуссия, экскурсия на производство), наиболее соответствующей содержанию той или иной темы. Подбор наглядных пособий.</a:t>
            </a:r>
          </a:p>
          <a:p>
            <a:pPr algn="just">
              <a:buNone/>
            </a:pPr>
            <a:r>
              <a:rPr lang="ru-RU" sz="1800" dirty="0" smtClean="0"/>
              <a:t>3. Изучение литературы об областях экономики и основных профессиях, связанных с программным материалом по данному предмету (особое внимание уделяется востребованным рабочим профессиям своего региона).</a:t>
            </a:r>
          </a:p>
          <a:p>
            <a:pPr algn="just">
              <a:buNone/>
            </a:pPr>
            <a:r>
              <a:rPr lang="ru-RU" sz="1800" dirty="0" smtClean="0"/>
              <a:t>4.   Изучение интересов и склонностей учащихся.</a:t>
            </a:r>
          </a:p>
          <a:p>
            <a:pPr algn="just">
              <a:buNone/>
            </a:pPr>
            <a:r>
              <a:rPr lang="ru-RU" sz="1800" dirty="0" smtClean="0"/>
              <a:t>5. Регулярное проведение индивидуальной работы с учащихся с целью формирования у них интересов и склонностей к изучаемому  предмету и профессиям, связанным  с этим предметом.</a:t>
            </a:r>
          </a:p>
          <a:p>
            <a:pPr algn="just">
              <a:buNone/>
            </a:pPr>
            <a:r>
              <a:rPr lang="ru-RU" sz="1800" dirty="0" smtClean="0"/>
              <a:t>6. Обновление экспонируемых материалов о профессиях, связанных с изучением данного предмета, в учебном кабинете.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534400" cy="714380"/>
          </a:xfrm>
        </p:spPr>
        <p:txBody>
          <a:bodyPr>
            <a:noAutofit/>
          </a:bodyPr>
          <a:lstStyle/>
          <a:p>
            <a:r>
              <a:rPr lang="ru-RU" sz="3600" dirty="0" err="1" smtClean="0"/>
              <a:t>Профориентационные</a:t>
            </a:r>
            <a:r>
              <a:rPr lang="ru-RU" sz="3600" dirty="0" smtClean="0"/>
              <a:t> задачи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sz="3600" dirty="0" smtClean="0"/>
              <a:t>а)   знакомство учащихся с различными профессиями, раскрытие их социальных, экономических и психологических сторон;</a:t>
            </a:r>
          </a:p>
          <a:p>
            <a:pPr algn="just">
              <a:buNone/>
            </a:pPr>
            <a:r>
              <a:rPr lang="ru-RU" sz="3600" dirty="0" smtClean="0"/>
              <a:t>б) информирование учащихся о путях получения избранных профессий, об учебных заведениях, профилирующих предметах, сроках обучения, перспективах профессионального роста;</a:t>
            </a:r>
          </a:p>
          <a:p>
            <a:pPr algn="just">
              <a:buNone/>
            </a:pPr>
            <a:r>
              <a:rPr lang="ru-RU" sz="3600" dirty="0" smtClean="0"/>
              <a:t>в) формирование позитивного отношения к труду в сфере материального производства и к профессиям, в которых ощущается острая необходимость в данном регионе; </a:t>
            </a:r>
          </a:p>
          <a:p>
            <a:pPr algn="just">
              <a:buNone/>
            </a:pPr>
            <a:r>
              <a:rPr lang="ru-RU" sz="3600" dirty="0" smtClean="0"/>
              <a:t>г) углубление представлений об особенностях некоторых видов профессиональной деятельности;</a:t>
            </a:r>
          </a:p>
          <a:p>
            <a:pPr algn="just">
              <a:buNone/>
            </a:pPr>
            <a:r>
              <a:rPr lang="ru-RU" sz="3600" dirty="0" err="1" smtClean="0"/>
              <a:t>д</a:t>
            </a:r>
            <a:r>
              <a:rPr lang="ru-RU" sz="3600" dirty="0" smtClean="0"/>
              <a:t>)  формирование профессиональных интересов, стойких социально- трудовых компетенций и мотивированных профессиональных  намерений, которые базируются на знании своего внутреннего мира. А также на социально- экономических потребностях общества.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Праздник «От зёрнышка до каравая»</a:t>
            </a:r>
            <a:endParaRPr lang="ru-RU" dirty="0"/>
          </a:p>
        </p:txBody>
      </p:sp>
      <p:pic>
        <p:nvPicPr>
          <p:cNvPr id="2050" name="Picture 2" descr="D:\фото\М.Автюки 4 класс\DSCI075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Через творчество – в профессию</a:t>
            </a:r>
            <a:endParaRPr lang="ru-RU" dirty="0"/>
          </a:p>
        </p:txBody>
      </p:sp>
      <p:pic>
        <p:nvPicPr>
          <p:cNvPr id="1026" name="Picture 2" descr="D:\фото\кружки\IMG_094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Фестиваль профессий </a:t>
            </a:r>
            <a:endParaRPr lang="ru-RU" dirty="0"/>
          </a:p>
        </p:txBody>
      </p:sp>
      <p:pic>
        <p:nvPicPr>
          <p:cNvPr id="3074" name="Picture 2" descr="D:\фото\М.Автюки 4 класс\IMG_23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1625" y="2198238"/>
            <a:ext cx="4038600" cy="3028262"/>
          </a:xfrm>
          <a:prstGeom prst="rect">
            <a:avLst/>
          </a:prstGeom>
          <a:noFill/>
        </p:spPr>
      </p:pic>
      <p:pic>
        <p:nvPicPr>
          <p:cNvPr id="5" name="Picture 2" descr="E:\инна\PIC_09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00600" y="219789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Знакомство с профессиями родного села</a:t>
            </a:r>
            <a:endParaRPr lang="ru-RU" dirty="0"/>
          </a:p>
        </p:txBody>
      </p:sp>
      <p:pic>
        <p:nvPicPr>
          <p:cNvPr id="4098" name="Picture 2" descr="D:\фото\природа\фото марина диск\DSCI00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1624" y="2143116"/>
            <a:ext cx="4112113" cy="3083384"/>
          </a:xfrm>
          <a:prstGeom prst="rect">
            <a:avLst/>
          </a:prstGeom>
          <a:noFill/>
        </p:spPr>
      </p:pic>
      <p:pic>
        <p:nvPicPr>
          <p:cNvPr id="5" name="Picture 3" descr="E:\фото дети\IMG_09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19789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Поток">
      <a:dk1>
        <a:sysClr val="windowText" lastClr="000000"/>
      </a:dk1>
      <a:lt1>
        <a:sysClr val="window" lastClr="EAEAEA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299</TotalTime>
  <Words>544</Words>
  <Application>Microsoft Office PowerPoint</Application>
  <PresentationFormat>Экран (4:3)</PresentationFormat>
  <Paragraphs>114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Официальная</vt:lpstr>
      <vt:lpstr>Слайд 1</vt:lpstr>
      <vt:lpstr>Результаты профориентационной работы</vt:lpstr>
      <vt:lpstr>Слайд 3</vt:lpstr>
      <vt:lpstr>Этапы работы учителя-предметника</vt:lpstr>
      <vt:lpstr>Профориентационные задачи</vt:lpstr>
      <vt:lpstr>Праздник «От зёрнышка до каравая»</vt:lpstr>
      <vt:lpstr>Через творчество – в профессию</vt:lpstr>
      <vt:lpstr>Фестиваль профессий </vt:lpstr>
      <vt:lpstr>Знакомство с профессиями родного села</vt:lpstr>
      <vt:lpstr>На пути к выбору профессии</vt:lpstr>
      <vt:lpstr>Все работы хороши – выбирай на вкус!</vt:lpstr>
      <vt:lpstr>Трудовые десанты</vt:lpstr>
      <vt:lpstr>На пути к выбору профессии</vt:lpstr>
      <vt:lpstr>Слайд 14</vt:lpstr>
      <vt:lpstr>Факультативное занятие  «Моё профессиональное будущее» в 9 классе </vt:lpstr>
      <vt:lpstr>Слайд 16</vt:lpstr>
      <vt:lpstr>Диагностика интересов учащихся</vt:lpstr>
      <vt:lpstr>Профессиональная подготовка по специальности «Тракторист – машинист»</vt:lpstr>
      <vt:lpstr>Профессиональная подготовка по специальности «Портной»</vt:lpstr>
      <vt:lpstr>Занятия в школьных мастерских</vt:lpstr>
      <vt:lpstr>Кабинет профориентации</vt:lpstr>
      <vt:lpstr>Информационные стенды</vt:lpstr>
      <vt:lpstr>Информационные стенды</vt:lpstr>
      <vt:lpstr>При выборе профессии –  важно помнить,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ФАКУЛЬТАТИВНЫЕ ЗАНЯТИЯ  В СИСТЕМЕ ПРОФОРИЕНТАЦИОННОЙ РАБОТЫ   </dc:title>
  <dc:creator>Admin</dc:creator>
  <cp:lastModifiedBy>Admin</cp:lastModifiedBy>
  <cp:revision>35</cp:revision>
  <dcterms:created xsi:type="dcterms:W3CDTF">1980-01-03T21:20:46Z</dcterms:created>
  <dcterms:modified xsi:type="dcterms:W3CDTF">2012-05-13T19:14:03Z</dcterms:modified>
</cp:coreProperties>
</file>