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62" r:id="rId4"/>
    <p:sldId id="266" r:id="rId5"/>
    <p:sldId id="258" r:id="rId6"/>
    <p:sldId id="260" r:id="rId7"/>
    <p:sldId id="265" r:id="rId8"/>
    <p:sldId id="259" r:id="rId9"/>
    <p:sldId id="257" r:id="rId10"/>
    <p:sldId id="263" r:id="rId11"/>
    <p:sldId id="264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20426" autoAdjust="0"/>
    <p:restoredTop sz="94709" autoAdjust="0"/>
  </p:normalViewPr>
  <p:slideViewPr>
    <p:cSldViewPr>
      <p:cViewPr varScale="1">
        <p:scale>
          <a:sx n="68" d="100"/>
          <a:sy n="68" d="100"/>
        </p:scale>
        <p:origin x="-258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F8E9D-9D6F-453E-B54D-B702C8BA9204}" type="datetimeFigureOut">
              <a:rPr lang="ru-RU" smtClean="0"/>
              <a:pPr/>
              <a:t>09.04.2012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A689B6-5DFF-4D80-AFF0-FF5E36E6636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 advTm="5000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F8E9D-9D6F-453E-B54D-B702C8BA9204}" type="datetimeFigureOut">
              <a:rPr lang="ru-RU" smtClean="0"/>
              <a:pPr/>
              <a:t>09.04.2012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A689B6-5DFF-4D80-AFF0-FF5E36E6636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 advTm="5000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F8E9D-9D6F-453E-B54D-B702C8BA9204}" type="datetimeFigureOut">
              <a:rPr lang="ru-RU" smtClean="0"/>
              <a:pPr/>
              <a:t>09.04.2012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A689B6-5DFF-4D80-AFF0-FF5E36E6636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 advTm="5000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F8E9D-9D6F-453E-B54D-B702C8BA9204}" type="datetimeFigureOut">
              <a:rPr lang="ru-RU" smtClean="0"/>
              <a:pPr/>
              <a:t>09.04.2012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A689B6-5DFF-4D80-AFF0-FF5E36E6636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 advTm="5000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F8E9D-9D6F-453E-B54D-B702C8BA9204}" type="datetimeFigureOut">
              <a:rPr lang="ru-RU" smtClean="0"/>
              <a:pPr/>
              <a:t>09.04.2012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A689B6-5DFF-4D80-AFF0-FF5E36E6636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 advTm="5000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F8E9D-9D6F-453E-B54D-B702C8BA9204}" type="datetimeFigureOut">
              <a:rPr lang="ru-RU" smtClean="0"/>
              <a:pPr/>
              <a:t>09.04.2012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A689B6-5DFF-4D80-AFF0-FF5E36E6636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 advTm="5000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F8E9D-9D6F-453E-B54D-B702C8BA9204}" type="datetimeFigureOut">
              <a:rPr lang="ru-RU" smtClean="0"/>
              <a:pPr/>
              <a:t>09.04.2012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A689B6-5DFF-4D80-AFF0-FF5E36E6636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 advTm="5000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F8E9D-9D6F-453E-B54D-B702C8BA9204}" type="datetimeFigureOut">
              <a:rPr lang="ru-RU" smtClean="0"/>
              <a:pPr/>
              <a:t>09.04.2012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A689B6-5DFF-4D80-AFF0-FF5E36E6636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 advTm="5000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F8E9D-9D6F-453E-B54D-B702C8BA9204}" type="datetimeFigureOut">
              <a:rPr lang="ru-RU" smtClean="0"/>
              <a:pPr/>
              <a:t>09.04.2012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A689B6-5DFF-4D80-AFF0-FF5E36E6636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 advTm="5000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F8E9D-9D6F-453E-B54D-B702C8BA9204}" type="datetimeFigureOut">
              <a:rPr lang="ru-RU" smtClean="0"/>
              <a:pPr/>
              <a:t>09.04.2012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A689B6-5DFF-4D80-AFF0-FF5E36E6636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 advTm="5000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F8E9D-9D6F-453E-B54D-B702C8BA9204}" type="datetimeFigureOut">
              <a:rPr lang="ru-RU" smtClean="0"/>
              <a:pPr/>
              <a:t>09.04.2012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A689B6-5DFF-4D80-AFF0-FF5E36E6636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 advTm="5000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F8E9D-9D6F-453E-B54D-B702C8BA9204}" type="datetimeFigureOut">
              <a:rPr lang="ru-RU" smtClean="0"/>
              <a:pPr/>
              <a:t>09.04.2012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A689B6-5DFF-4D80-AFF0-FF5E36E6636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advClick="0" advTm="5000">
    <p:fade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no_smoking_poster_1_by_semplio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667000" y="285728"/>
            <a:ext cx="3810000" cy="5334000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292929"/>
            </a:solidFill>
            <a:miter lim="800000"/>
          </a:ln>
          <a:effectLst>
            <a:reflection blurRad="12700" stA="28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>
            <a:bevelT h="38100"/>
            <a:contourClr>
              <a:srgbClr val="C0C0C0"/>
            </a:contourClr>
          </a:sp3d>
        </p:spPr>
      </p:pic>
    </p:spTree>
  </p:cSld>
  <p:clrMapOvr>
    <a:masterClrMapping/>
  </p:clrMapOvr>
  <p:transition advClick="0" advTm="5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28612"/>
            <a:ext cx="8229600" cy="1143000"/>
          </a:xfrm>
        </p:spPr>
        <p:txBody>
          <a:bodyPr>
            <a:no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en-GB" sz="3200" b="1" cap="all" dirty="0" smtClean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reflection blurRad="12700" stA="50000" endPos="50000" dist="5000" dir="5400000" sy="-100000" rotWithShape="0"/>
                </a:effectLst>
              </a:rPr>
              <a:t>Alcohol makes people think they are brilliant drivers. But they become a risk to other drivers and pedestrians-potential killers.</a:t>
            </a:r>
            <a:endParaRPr lang="ru-RU" sz="3200" b="1" cap="all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pic>
        <p:nvPicPr>
          <p:cNvPr id="4" name="Содержимое 3" descr="1226415343_pyanuj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928793" y="2286769"/>
            <a:ext cx="5572165" cy="3714776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292929"/>
            </a:solidFill>
            <a:miter lim="800000"/>
          </a:ln>
          <a:effectLst>
            <a:reflection blurRad="12700" stA="28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>
            <a:bevelT h="38100"/>
            <a:contourClr>
              <a:srgbClr val="C0C0C0"/>
            </a:contourClr>
          </a:sp3d>
        </p:spPr>
      </p:pic>
    </p:spTree>
  </p:cSld>
  <p:clrMapOvr>
    <a:masterClrMapping/>
  </p:clrMapOvr>
  <p:transition advClick="0" advTm="5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en-GB" b="1" cap="all" dirty="0" smtClean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reflection blurRad="12700" stA="50000" endPos="50000" dist="5000" dir="5400000" sy="-100000" rotWithShape="0"/>
                </a:effectLst>
              </a:rPr>
              <a:t>Alcohol is a mild poison.</a:t>
            </a:r>
            <a:endParaRPr lang="ru-RU" b="1" cap="all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pic>
        <p:nvPicPr>
          <p:cNvPr id="4" name="Содержимое 3" descr="ff2b94f2f02241786e2198596eddc146.jpe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143240" y="1928802"/>
            <a:ext cx="2440601" cy="3199495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292929"/>
            </a:solidFill>
            <a:miter lim="800000"/>
          </a:ln>
          <a:effectLst>
            <a:reflection blurRad="12700" stA="28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>
            <a:bevelT h="38100"/>
            <a:contourClr>
              <a:srgbClr val="C0C0C0"/>
            </a:contourClr>
          </a:sp3d>
        </p:spPr>
      </p:pic>
      <p:sp>
        <p:nvSpPr>
          <p:cNvPr id="6" name="Заголовок 1"/>
          <p:cNvSpPr txBox="1">
            <a:spLocks/>
          </p:cNvSpPr>
          <p:nvPr/>
        </p:nvSpPr>
        <p:spPr>
          <a:xfrm>
            <a:off x="500034" y="557214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4400" b="1" cap="all" dirty="0" smtClean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reflection blurRad="12700" stA="50000" endPos="50000" dist="5000" dir="5400000" sy="-100000" rotWithShape="0"/>
                </a:effectLst>
                <a:latin typeface="+mj-lt"/>
                <a:ea typeface="+mj-ea"/>
                <a:cs typeface="+mj-cs"/>
              </a:rPr>
              <a:t>It destroys everything in our organism.</a:t>
            </a:r>
            <a:endParaRPr kumimoji="0" lang="ru-RU" sz="4400" b="1" i="0" u="none" strike="noStrike" kern="1200" cap="all" spc="0" normalizeH="0" baseline="0" noProof="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reflection blurRad="12700" stA="50000" endPos="50000" dist="5000" dir="5400000" sy="-100000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5929322" y="1857372"/>
            <a:ext cx="2571768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4400" b="1" i="0" u="none" strike="noStrike" kern="1200" cap="all" spc="0" normalizeH="0" baseline="0" noProof="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reflection blurRad="12700" stA="50000" endPos="50000" dist="5000" dir="5400000" sy="-100000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6215074" y="1142984"/>
            <a:ext cx="178595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4400" b="1" cap="all" noProof="0" dirty="0" smtClean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reflection blurRad="12700" stA="50000" endPos="50000" dist="5000" dir="5400000" sy="-100000" rotWithShape="0"/>
                </a:effectLst>
                <a:latin typeface="+mj-lt"/>
                <a:ea typeface="+mj-ea"/>
                <a:cs typeface="+mj-cs"/>
              </a:rPr>
              <a:t>Heart</a:t>
            </a:r>
            <a:endParaRPr kumimoji="0" lang="ru-RU" sz="4400" b="1" i="0" u="none" strike="noStrike" kern="1200" cap="all" spc="0" normalizeH="0" baseline="0" noProof="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reflection blurRad="12700" stA="50000" endPos="50000" dist="5000" dir="5400000" sy="-100000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Заголовок 1"/>
          <p:cNvSpPr txBox="1">
            <a:spLocks/>
          </p:cNvSpPr>
          <p:nvPr/>
        </p:nvSpPr>
        <p:spPr>
          <a:xfrm>
            <a:off x="6429388" y="2714620"/>
            <a:ext cx="178595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4400" b="1" cap="all" dirty="0" smtClean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reflection blurRad="12700" stA="50000" endPos="50000" dist="5000" dir="5400000" sy="-100000" rotWithShape="0"/>
                </a:effectLst>
                <a:latin typeface="+mj-lt"/>
                <a:ea typeface="+mj-ea"/>
                <a:cs typeface="+mj-cs"/>
              </a:rPr>
              <a:t>liver</a:t>
            </a:r>
            <a:endParaRPr kumimoji="0" lang="ru-RU" sz="4400" b="1" i="0" u="none" strike="noStrike" kern="1200" cap="all" spc="0" normalizeH="0" baseline="0" noProof="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reflection blurRad="12700" stA="50000" endPos="50000" dist="5000" dir="5400000" sy="-100000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0" name="Заголовок 1"/>
          <p:cNvSpPr txBox="1">
            <a:spLocks/>
          </p:cNvSpPr>
          <p:nvPr/>
        </p:nvSpPr>
        <p:spPr>
          <a:xfrm>
            <a:off x="6500826" y="4071942"/>
            <a:ext cx="178595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b="1" cap="all" noProof="0" dirty="0" smtClean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reflection blurRad="12700" stA="50000" endPos="50000" dist="5000" dir="5400000" sy="-100000" rotWithShape="0"/>
                </a:effectLst>
                <a:latin typeface="+mj-lt"/>
                <a:ea typeface="+mj-ea"/>
                <a:cs typeface="+mj-cs"/>
              </a:rPr>
              <a:t>brain</a:t>
            </a:r>
            <a:endParaRPr kumimoji="0" lang="ru-RU" sz="4400" b="1" i="0" u="none" strike="noStrike" kern="1200" cap="all" spc="0" normalizeH="0" baseline="0" noProof="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reflection blurRad="12700" stA="50000" endPos="50000" dist="5000" dir="5400000" sy="-100000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1" name="Заголовок 1"/>
          <p:cNvSpPr txBox="1">
            <a:spLocks/>
          </p:cNvSpPr>
          <p:nvPr/>
        </p:nvSpPr>
        <p:spPr>
          <a:xfrm>
            <a:off x="357158" y="1000108"/>
            <a:ext cx="2571768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4400" b="1" cap="all" dirty="0" smtClean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reflection blurRad="12700" stA="50000" endPos="50000" dist="5000" dir="5400000" sy="-100000" rotWithShape="0"/>
                </a:effectLst>
                <a:latin typeface="+mj-lt"/>
                <a:ea typeface="+mj-ea"/>
                <a:cs typeface="+mj-cs"/>
              </a:rPr>
              <a:t>stomach</a:t>
            </a:r>
            <a:endParaRPr kumimoji="0" lang="ru-RU" sz="4400" b="1" i="0" u="none" strike="noStrike" kern="1200" cap="all" spc="0" normalizeH="0" baseline="0" noProof="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reflection blurRad="12700" stA="50000" endPos="50000" dist="5000" dir="5400000" sy="-100000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2" name="Заголовок 1"/>
          <p:cNvSpPr txBox="1">
            <a:spLocks/>
          </p:cNvSpPr>
          <p:nvPr/>
        </p:nvSpPr>
        <p:spPr>
          <a:xfrm>
            <a:off x="0" y="2500306"/>
            <a:ext cx="292892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4400" b="1" cap="all" dirty="0" smtClean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reflection blurRad="12700" stA="50000" endPos="50000" dist="5000" dir="5400000" sy="-100000" rotWithShape="0"/>
                </a:effectLst>
                <a:latin typeface="+mj-lt"/>
                <a:ea typeface="+mj-ea"/>
                <a:cs typeface="+mj-cs"/>
              </a:rPr>
              <a:t>intestines</a:t>
            </a:r>
            <a:endParaRPr kumimoji="0" lang="ru-RU" sz="4400" b="1" i="0" u="none" strike="noStrike" kern="1200" cap="all" spc="0" normalizeH="0" baseline="0" noProof="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reflection blurRad="12700" stA="50000" endPos="50000" dist="5000" dir="5400000" sy="-100000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3" name="Заголовок 1"/>
          <p:cNvSpPr txBox="1">
            <a:spLocks/>
          </p:cNvSpPr>
          <p:nvPr/>
        </p:nvSpPr>
        <p:spPr>
          <a:xfrm>
            <a:off x="214282" y="4000504"/>
            <a:ext cx="264320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4400" b="1" cap="all" dirty="0" smtClean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reflection blurRad="12700" stA="50000" endPos="50000" dist="5000" dir="5400000" sy="-100000" rotWithShape="0"/>
                </a:effectLst>
                <a:latin typeface="+mj-lt"/>
                <a:ea typeface="+mj-ea"/>
                <a:cs typeface="+mj-cs"/>
              </a:rPr>
              <a:t>immunity</a:t>
            </a:r>
            <a:endParaRPr kumimoji="0" lang="ru-RU" sz="4400" b="1" i="0" u="none" strike="noStrike" kern="1200" cap="all" spc="0" normalizeH="0" baseline="0" noProof="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reflection blurRad="12700" stA="50000" endPos="50000" dist="5000" dir="5400000" sy="-100000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 advClick="0" advTm="5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4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6000"/>
                            </p:stCondLst>
                            <p:childTnLst>
                              <p:par>
                                <p:cTn id="2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8000"/>
                            </p:stCondLst>
                            <p:childTnLst>
                              <p:par>
                                <p:cTn id="2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0"/>
                            </p:stCondLst>
                            <p:childTnLst>
                              <p:par>
                                <p:cTn id="2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2000"/>
                            </p:stCondLst>
                            <p:childTnLst>
                              <p:par>
                                <p:cTn id="3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4000"/>
                            </p:stCondLst>
                            <p:childTnLst>
                              <p:par>
                                <p:cTn id="3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6000"/>
                            </p:stCondLst>
                            <p:childTnLst>
                              <p:par>
                                <p:cTn id="4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6" grpId="0"/>
      <p:bldP spid="8" grpId="0"/>
      <p:bldP spid="9" grpId="0"/>
      <p:bldP spid="10" grpId="0"/>
      <p:bldP spid="11" grpId="0"/>
      <p:bldP spid="12" grpId="0"/>
      <p:bldP spid="1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500042"/>
            <a:ext cx="8229600" cy="1143000"/>
          </a:xfrm>
        </p:spPr>
        <p:txBody>
          <a:bodyPr>
            <a:normAutofit fontScale="90000"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en-US" b="1" cap="all" dirty="0" smtClean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reflection blurRad="12700" stA="50000" endPos="50000" dist="5000" dir="5400000" sy="-100000" rotWithShape="0"/>
                </a:effectLst>
              </a:rPr>
              <a:t>Drugs, alcohol and smoking kill slowly.</a:t>
            </a:r>
            <a:r>
              <a:rPr lang="en-US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/>
            </a:r>
            <a:br>
              <a:rPr lang="en-US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</a:br>
            <a:r>
              <a:rPr lang="en-US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</a:t>
            </a:r>
            <a:endParaRPr lang="ru-RU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pic>
        <p:nvPicPr>
          <p:cNvPr id="2051" name="Picture 3" descr="F:\Новая папка111\0007hx2q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57356" y="1928802"/>
            <a:ext cx="5191084" cy="3625106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292929"/>
            </a:solidFill>
            <a:miter lim="800000"/>
          </a:ln>
          <a:effectLst>
            <a:reflection blurRad="12700" stA="28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>
            <a:bevelT h="38100"/>
            <a:contourClr>
              <a:srgbClr val="C0C0C0"/>
            </a:contourClr>
          </a:sp3d>
        </p:spPr>
      </p:pic>
      <p:sp>
        <p:nvSpPr>
          <p:cNvPr id="6" name="Заголовок 1"/>
          <p:cNvSpPr txBox="1">
            <a:spLocks/>
          </p:cNvSpPr>
          <p:nvPr/>
        </p:nvSpPr>
        <p:spPr>
          <a:xfrm>
            <a:off x="0" y="1500174"/>
            <a:ext cx="1562112" cy="49911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1" i="0" u="none" strike="noStrike" kern="1200" cap="all" spc="0" normalizeH="0" baseline="0" noProof="0" dirty="0" smtClean="0">
                <a:ln w="0">
                  <a:solidFill>
                    <a:schemeClr val="bg1"/>
                  </a:solidFill>
                </a:ln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  <a:uLnTx/>
                <a:uFillTx/>
                <a:latin typeface="+mj-lt"/>
                <a:ea typeface="+mj-ea"/>
                <a:cs typeface="+mj-cs"/>
              </a:rPr>
              <a:t>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6000" b="1" cap="all" dirty="0" smtClean="0">
                <a:ln w="0">
                  <a:solidFill>
                    <a:schemeClr val="bg1"/>
                  </a:solidFill>
                </a:ln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  <a:latin typeface="+mj-lt"/>
                <a:ea typeface="+mj-ea"/>
                <a:cs typeface="+mj-cs"/>
              </a:rPr>
              <a:t>T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1" i="0" u="none" strike="noStrike" kern="1200" cap="all" spc="0" normalizeH="0" baseline="0" noProof="0" dirty="0" smtClean="0">
                <a:ln w="0">
                  <a:solidFill>
                    <a:schemeClr val="bg1"/>
                  </a:solidFill>
                </a:ln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  <a:uLnTx/>
                <a:uFillTx/>
                <a:latin typeface="+mj-lt"/>
                <a:ea typeface="+mj-ea"/>
                <a:cs typeface="+mj-cs"/>
              </a:rPr>
              <a:t>O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6000" b="1" cap="all" dirty="0" smtClean="0">
                <a:ln w="0">
                  <a:solidFill>
                    <a:schemeClr val="bg1"/>
                  </a:solidFill>
                </a:ln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  <a:latin typeface="+mj-lt"/>
                <a:ea typeface="+mj-ea"/>
                <a:cs typeface="+mj-cs"/>
              </a:rPr>
              <a:t>P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1" i="0" u="none" strike="noStrike" kern="1200" cap="all" spc="0" normalizeH="0" baseline="0" noProof="0" dirty="0" smtClean="0">
                <a:ln w="0">
                  <a:solidFill>
                    <a:schemeClr val="bg1"/>
                  </a:solidFill>
                </a:ln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endParaRPr kumimoji="0" lang="ru-RU" sz="6000" b="1" i="0" u="none" strike="noStrike" kern="1200" cap="all" spc="0" normalizeH="0" baseline="0" noProof="0" dirty="0">
              <a:ln w="0">
                <a:solidFill>
                  <a:schemeClr val="bg1"/>
                </a:solidFill>
              </a:ln>
              <a:solidFill>
                <a:srgbClr val="FF0000"/>
              </a:solidFill>
              <a:effectLst>
                <a:reflection blurRad="12700" stA="50000" endPos="50000" dist="5000" dir="5400000" sy="-100000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 advClick="0" advTm="5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35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30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0"/>
                            </p:stCondLst>
                            <p:childTnLst>
                              <p:par>
                                <p:cTn id="1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  <p:bldP spid="6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en-GB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/>
            </a:r>
            <a:br>
              <a:rPr lang="en-GB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</a:br>
            <a:r>
              <a:rPr lang="en-GB" b="1" cap="all" dirty="0" smtClean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reflection blurRad="12700" stA="50000" endPos="50000" dist="5000" dir="5400000" sy="-100000" rotWithShape="0"/>
                </a:effectLst>
              </a:rPr>
              <a:t>STOP!!!</a:t>
            </a:r>
            <a:br>
              <a:rPr lang="en-GB" b="1" cap="all" dirty="0" smtClean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reflection blurRad="12700" stA="50000" endPos="50000" dist="5000" dir="5400000" sy="-100000" rotWithShape="0"/>
                </a:effectLst>
              </a:rPr>
            </a:br>
            <a:r>
              <a:rPr lang="en-GB" b="1" cap="all" dirty="0" smtClean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reflection blurRad="12700" stA="50000" endPos="50000" dist="5000" dir="5400000" sy="-100000" rotWithShape="0"/>
                </a:effectLst>
              </a:rPr>
              <a:t>Think about your child.</a:t>
            </a:r>
            <a:endParaRPr lang="ru-RU" b="1" cap="all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pic>
        <p:nvPicPr>
          <p:cNvPr id="2050" name="Picture 2" descr="H:\Новая папка111\11608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85918" y="2143116"/>
            <a:ext cx="5441860" cy="3524252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292929"/>
            </a:solidFill>
            <a:miter lim="800000"/>
          </a:ln>
          <a:effectLst>
            <a:reflection blurRad="12700" stA="28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>
            <a:bevelT h="38100"/>
            <a:contourClr>
              <a:srgbClr val="C0C0C0"/>
            </a:contourClr>
          </a:sp3d>
        </p:spPr>
      </p:pic>
    </p:spTree>
  </p:cSld>
  <p:clrMapOvr>
    <a:masterClrMapping/>
  </p:clrMapOvr>
  <p:transition advClick="0" advTm="5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11288"/>
          </a:xfrm>
        </p:spPr>
        <p:txBody>
          <a:bodyPr>
            <a:norm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en-GB" b="1" cap="all" dirty="0" smtClean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reflection blurRad="12700" stA="50000" endPos="50000" dist="5000" dir="5400000" sy="-100000" rotWithShape="0"/>
                </a:effectLst>
              </a:rPr>
              <a:t>Smoking is a cause </a:t>
            </a:r>
            <a:br>
              <a:rPr lang="en-GB" b="1" cap="all" dirty="0" smtClean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reflection blurRad="12700" stA="50000" endPos="50000" dist="5000" dir="5400000" sy="-100000" rotWithShape="0"/>
                </a:effectLst>
              </a:rPr>
            </a:br>
            <a:r>
              <a:rPr lang="en-GB" b="1" cap="all" dirty="0" smtClean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reflection blurRad="12700" stA="50000" endPos="50000" dist="5000" dir="5400000" sy="-100000" rotWithShape="0"/>
                </a:effectLst>
              </a:rPr>
              <a:t>of lung’s cancer.  </a:t>
            </a:r>
            <a:endParaRPr lang="ru-RU" b="1" cap="all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pic>
        <p:nvPicPr>
          <p:cNvPr id="4" name="Picture 3" descr="H:\Новая папка111\emfizema.jpg"/>
          <p:cNvPicPr>
            <a:picLocks noChangeAspect="1" noChangeArrowheads="1"/>
          </p:cNvPicPr>
          <p:nvPr/>
        </p:nvPicPr>
        <p:blipFill>
          <a:blip r:embed="rId2" cstate="print"/>
          <a:srcRect l="50659" t="1873" r="6680" b="10112"/>
          <a:stretch>
            <a:fillRect/>
          </a:stretch>
        </p:blipFill>
        <p:spPr bwMode="auto">
          <a:xfrm>
            <a:off x="5929322" y="2000240"/>
            <a:ext cx="2500330" cy="3672361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292929"/>
            </a:solidFill>
            <a:miter lim="800000"/>
          </a:ln>
          <a:effectLst>
            <a:reflection blurRad="12700" stA="28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>
            <a:bevelT h="38100"/>
            <a:contourClr>
              <a:srgbClr val="C0C0C0"/>
            </a:contourClr>
          </a:sp3d>
        </p:spPr>
      </p:pic>
      <p:pic>
        <p:nvPicPr>
          <p:cNvPr id="5" name="Picture 3" descr="H:\Новая папка111\emfizema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 l="4634" t="2153" r="53997" b="11741"/>
          <a:stretch>
            <a:fillRect/>
          </a:stretch>
        </p:blipFill>
        <p:spPr bwMode="auto">
          <a:xfrm>
            <a:off x="714348" y="2071678"/>
            <a:ext cx="2357454" cy="3492524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292929"/>
            </a:solidFill>
            <a:miter lim="800000"/>
          </a:ln>
          <a:effectLst>
            <a:reflection blurRad="12700" stA="28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>
            <a:bevelT h="38100"/>
            <a:contourClr>
              <a:srgbClr val="C0C0C0"/>
            </a:contourClr>
          </a:sp3d>
        </p:spPr>
      </p:pic>
      <p:sp>
        <p:nvSpPr>
          <p:cNvPr id="8" name="Заголовок 1"/>
          <p:cNvSpPr txBox="1">
            <a:spLocks/>
          </p:cNvSpPr>
          <p:nvPr/>
        </p:nvSpPr>
        <p:spPr>
          <a:xfrm>
            <a:off x="428596" y="5857892"/>
            <a:ext cx="2857520" cy="785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62500" lnSpcReduction="20000"/>
          </a:bodyPr>
          <a:lstStyle/>
          <a:p>
            <a:pPr lvl="0" algn="ctr">
              <a:spcBef>
                <a:spcPct val="0"/>
              </a:spcBef>
            </a:pPr>
            <a:r>
              <a:rPr lang="en-GB" sz="4400" b="1" cap="all" dirty="0" smtClean="0">
                <a:ln w="9000" cmpd="sng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reflection blurRad="12700" stA="28000" endPos="45000" dist="1000" dir="5400000" sy="-100000" algn="bl" rotWithShape="0"/>
                </a:effectLst>
                <a:latin typeface="+mj-lt"/>
                <a:ea typeface="+mj-ea"/>
                <a:cs typeface="+mj-cs"/>
              </a:rPr>
              <a:t>Healthy tissue of lungs</a:t>
            </a:r>
            <a:endParaRPr kumimoji="0" lang="ru-RU" sz="4400" b="1" i="0" u="none" strike="noStrike" kern="1200" cap="all" normalizeH="0" baseline="0" noProof="0" dirty="0" smtClean="0">
              <a:ln w="9000" cmpd="sng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reflection blurRad="12700" stA="28000" endPos="45000" dist="10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Заголовок 1"/>
          <p:cNvSpPr txBox="1">
            <a:spLocks/>
          </p:cNvSpPr>
          <p:nvPr/>
        </p:nvSpPr>
        <p:spPr>
          <a:xfrm>
            <a:off x="5786446" y="5857892"/>
            <a:ext cx="2857520" cy="785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62500" lnSpcReduction="20000"/>
          </a:bodyPr>
          <a:lstStyle/>
          <a:p>
            <a:pPr lvl="0" algn="ctr">
              <a:spcBef>
                <a:spcPct val="0"/>
              </a:spcBef>
            </a:pPr>
            <a:r>
              <a:rPr lang="en-GB" sz="4400" b="1" cap="all" dirty="0" smtClean="0">
                <a:ln w="9000" cmpd="sng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reflection blurRad="12700" stA="28000" endPos="45000" dist="1000" dir="5400000" sy="-100000" algn="bl" rotWithShape="0"/>
                </a:effectLst>
                <a:latin typeface="+mj-lt"/>
                <a:ea typeface="+mj-ea"/>
                <a:cs typeface="+mj-cs"/>
              </a:rPr>
              <a:t>sore tissue of lungs</a:t>
            </a:r>
            <a:endParaRPr kumimoji="0" lang="ru-RU" sz="4400" b="1" i="0" u="none" strike="noStrike" kern="1200" cap="all" normalizeH="0" baseline="0" noProof="0" dirty="0" smtClean="0">
              <a:ln w="9000" cmpd="sng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reflection blurRad="12700" stA="28000" endPos="45000" dist="10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 advClick="0" advTm="5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/>
      <p:bldP spid="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348" y="-24"/>
            <a:ext cx="7772400" cy="1470025"/>
          </a:xfrm>
        </p:spPr>
        <p:txBody>
          <a:bodyPr>
            <a:norm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en-US" sz="4000" b="1" cap="all" dirty="0" smtClean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reflection blurRad="12700" stA="50000" endPos="50000" dist="5000" dir="5400000" sy="-100000" rotWithShape="0"/>
                </a:effectLst>
              </a:rPr>
              <a:t>Smoking is often considered antisocial!</a:t>
            </a:r>
            <a:endParaRPr lang="ru-RU" sz="4000" b="1" cap="all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pic>
        <p:nvPicPr>
          <p:cNvPr id="1026" name="Picture 2" descr="F:\Новая папка111\Pg-12-Ciggarette-PA_54086t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62331" y="1714488"/>
            <a:ext cx="3667387" cy="4572008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292929"/>
            </a:solidFill>
            <a:miter lim="800000"/>
          </a:ln>
          <a:effectLst>
            <a:reflection blurRad="12700" stA="28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>
            <a:bevelT h="38100"/>
            <a:contourClr>
              <a:srgbClr val="C0C0C0"/>
            </a:contourClr>
          </a:sp3d>
        </p:spPr>
      </p:pic>
      <p:sp>
        <p:nvSpPr>
          <p:cNvPr id="5" name="Заголовок 1"/>
          <p:cNvSpPr txBox="1">
            <a:spLocks/>
          </p:cNvSpPr>
          <p:nvPr/>
        </p:nvSpPr>
        <p:spPr>
          <a:xfrm>
            <a:off x="1643042" y="428604"/>
            <a:ext cx="4857784" cy="164307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all" spc="0" normalizeH="0" baseline="0" noProof="0" dirty="0" smtClean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reflection blurRad="12700" stA="50000" endPos="50000" dist="5000" dir="5400000" sy="-100000" rotWithShape="0"/>
                </a:effectLst>
                <a:uLnTx/>
                <a:uFillTx/>
                <a:latin typeface="+mj-lt"/>
                <a:ea typeface="+mj-ea"/>
                <a:cs typeface="+mj-cs"/>
              </a:rPr>
              <a:t>Many people don’t like</a:t>
            </a:r>
            <a:endParaRPr kumimoji="0" lang="ru-RU" sz="4000" b="1" i="0" u="none" strike="noStrike" kern="1200" cap="all" spc="0" normalizeH="0" baseline="0" noProof="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reflection blurRad="12700" stA="50000" endPos="50000" dist="5000" dir="5400000" sy="-100000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357158" y="2214554"/>
            <a:ext cx="3000396" cy="31845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all" spc="0" normalizeH="0" baseline="0" noProof="0" dirty="0" smtClean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reflection blurRad="12700" stA="50000" endPos="50000" dist="5000" dir="5400000" sy="-100000" rotWithShape="0"/>
                </a:effectLst>
                <a:uLnTx/>
                <a:uFillTx/>
                <a:latin typeface="+mj-lt"/>
                <a:ea typeface="+mj-ea"/>
                <a:cs typeface="+mj-cs"/>
              </a:rPr>
              <a:t>Or</a:t>
            </a:r>
            <a:r>
              <a:rPr kumimoji="0" lang="en-US" sz="4000" b="1" i="0" u="none" strike="noStrike" kern="1200" cap="all" spc="0" normalizeH="0" noProof="0" dirty="0" smtClean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reflection blurRad="12700" stA="50000" endPos="50000" dist="5000" dir="5400000" sy="-100000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the sight of the smokers stained fingers</a:t>
            </a:r>
            <a:endParaRPr kumimoji="0" lang="ru-RU" sz="4000" b="1" i="0" u="none" strike="noStrike" kern="1200" cap="all" spc="0" normalizeH="0" baseline="0" noProof="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reflection blurRad="12700" stA="50000" endPos="50000" dist="5000" dir="5400000" sy="-100000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357158" y="2071678"/>
            <a:ext cx="2857520" cy="37861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lvl="0" algn="ctr">
              <a:spcBef>
                <a:spcPct val="0"/>
              </a:spcBef>
            </a:pPr>
            <a:r>
              <a:rPr kumimoji="0" lang="en-US" sz="4000" b="1" i="0" u="none" strike="noStrike" kern="1200" cap="all" spc="0" normalizeH="0" noProof="0" dirty="0" smtClean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reflection blurRad="12700" stA="50000" endPos="50000" dist="5000" dir="5400000" sy="-100000" rotWithShape="0"/>
                </a:effectLst>
                <a:uLnTx/>
                <a:uFillTx/>
                <a:latin typeface="+mj-lt"/>
                <a:ea typeface="+mj-ea"/>
                <a:cs typeface="+mj-cs"/>
              </a:rPr>
              <a:t>Ash trays full of cigarette-ends</a:t>
            </a:r>
            <a:endParaRPr kumimoji="0" lang="ru-RU" sz="4000" b="1" i="0" u="none" strike="noStrike" kern="1200" cap="all" spc="0" normalizeH="0" baseline="0" noProof="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reflection blurRad="12700" stA="50000" endPos="50000" dist="5000" dir="5400000" sy="-100000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357158" y="2285992"/>
            <a:ext cx="3000396" cy="38989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all" spc="0" normalizeH="0" noProof="0" dirty="0" smtClean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reflection blurRad="12700" stA="50000" endPos="50000" dist="5000" dir="5400000" sy="-100000" rotWithShape="0"/>
                </a:effectLst>
                <a:uLnTx/>
                <a:uFillTx/>
                <a:latin typeface="+mj-lt"/>
                <a:ea typeface="+mj-ea"/>
                <a:cs typeface="+mj-cs"/>
              </a:rPr>
              <a:t>smell of cigarettes</a:t>
            </a:r>
            <a:endParaRPr kumimoji="0" lang="ru-RU" sz="4000" b="1" i="0" u="none" strike="noStrike" kern="1200" cap="all" spc="0" normalizeH="0" baseline="0" noProof="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reflection blurRad="12700" stA="50000" endPos="50000" dist="5000" dir="5400000" sy="-100000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 advClick="0" advTm="5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4000"/>
                            </p:stCondLst>
                            <p:childTnLst>
                              <p:par>
                                <p:cTn id="1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6000"/>
                            </p:stCondLst>
                            <p:childTnLst>
                              <p:par>
                                <p:cTn id="2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8000"/>
                            </p:stCondLst>
                            <p:childTnLst>
                              <p:par>
                                <p:cTn id="24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8000"/>
                            </p:stCondLst>
                            <p:childTnLst>
                              <p:par>
                                <p:cTn id="2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0"/>
                            </p:stCondLst>
                            <p:childTnLst>
                              <p:par>
                                <p:cTn id="31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0000"/>
                            </p:stCondLst>
                            <p:childTnLst>
                              <p:par>
                                <p:cTn id="3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2000"/>
                            </p:stCondLst>
                            <p:childTnLst>
                              <p:par>
                                <p:cTn id="38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5" grpId="0"/>
      <p:bldP spid="6" grpId="0"/>
      <p:bldP spid="6" grpId="1"/>
      <p:bldP spid="7" grpId="0"/>
      <p:bldP spid="7" grpId="1"/>
      <p:bldP spid="8" grpId="0"/>
      <p:bldP spid="8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397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833542" y="1500174"/>
            <a:ext cx="5881729" cy="4411297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292929"/>
            </a:solidFill>
            <a:miter lim="800000"/>
          </a:ln>
          <a:effectLst>
            <a:reflection blurRad="12700" stA="28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>
            <a:bevelT h="38100"/>
            <a:contourClr>
              <a:srgbClr val="C0C0C0"/>
            </a:contourClr>
          </a:sp3d>
        </p:spPr>
      </p:pic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585814" y="-255603"/>
            <a:ext cx="7772400" cy="1470025"/>
          </a:xfrm>
        </p:spPr>
        <p:txBody>
          <a:bodyPr>
            <a:norm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en-GB" sz="8800" b="1" cap="all" dirty="0" smtClean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reflection blurRad="12700" stA="50000" endPos="50000" dist="5000" dir="5400000" sy="-100000" rotWithShape="0"/>
                </a:effectLst>
              </a:rPr>
              <a:t>Drugs</a:t>
            </a:r>
            <a:endParaRPr lang="ru-RU" sz="8800" b="1" cap="all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</p:cSld>
  <p:clrMapOvr>
    <a:masterClrMapping/>
  </p:clrMapOvr>
  <p:transition advClick="0" advTm="5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2154230"/>
          </a:xfrm>
        </p:spPr>
        <p:txBody>
          <a:bodyPr>
            <a:no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en-US" sz="3600" b="1" cap="all" dirty="0" smtClean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reflection blurRad="12700" stA="50000" endPos="50000" dist="5000" dir="5400000" sy="-100000" rotWithShape="0"/>
                </a:effectLst>
              </a:rPr>
              <a:t>Even in small amounts, drugs can caused sudden death  in some people. Children born to drug-addicted parents can be affected.  </a:t>
            </a:r>
            <a:endParaRPr lang="ru-RU" sz="3600" b="1" cap="all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pic>
        <p:nvPicPr>
          <p:cNvPr id="6" name="Содержимое 5" descr="cocmain_831510a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428728" y="2714620"/>
            <a:ext cx="6496050" cy="3810000"/>
          </a:xfrm>
        </p:spPr>
      </p:pic>
    </p:spTree>
  </p:cSld>
  <p:clrMapOvr>
    <a:masterClrMapping/>
  </p:clrMapOvr>
  <p:transition advClick="0" advTm="5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857232"/>
            <a:ext cx="8229600" cy="1143000"/>
          </a:xfrm>
        </p:spPr>
        <p:txBody>
          <a:bodyPr>
            <a:normAutofit fontScale="90000"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en-US" b="1" cap="all" dirty="0" smtClean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reflection blurRad="12700" stA="50000" endPos="50000" dist="5000" dir="5400000" sy="-100000" rotWithShape="0"/>
                </a:effectLst>
              </a:rPr>
              <a:t>Intravenous drugs are cause of AIDS</a:t>
            </a:r>
            <a:endParaRPr lang="ru-RU" b="1" cap="all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pic>
        <p:nvPicPr>
          <p:cNvPr id="4" name="Содержимое 3" descr="9c46c27ae1cc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347912" y="2467769"/>
            <a:ext cx="4448175" cy="2790825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292929"/>
            </a:solidFill>
            <a:miter lim="800000"/>
          </a:ln>
          <a:effectLst>
            <a:reflection blurRad="12700" stA="28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>
            <a:bevelT h="38100"/>
            <a:contourClr>
              <a:srgbClr val="C0C0C0"/>
            </a:contourClr>
          </a:sp3d>
        </p:spPr>
      </p:pic>
    </p:spTree>
  </p:cSld>
  <p:clrMapOvr>
    <a:masterClrMapping/>
  </p:clrMapOvr>
  <p:transition advClick="0" advTm="5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60743262_640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143108" y="2928934"/>
            <a:ext cx="5034485" cy="3775864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292929"/>
            </a:solidFill>
            <a:miter lim="800000"/>
          </a:ln>
          <a:effectLst>
            <a:reflection blurRad="12700" stA="28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>
            <a:bevelT h="38100"/>
            <a:contourClr>
              <a:srgbClr val="C0C0C0"/>
            </a:contourClr>
          </a:sp3d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-357214"/>
            <a:ext cx="8229600" cy="3725866"/>
          </a:xfrm>
        </p:spPr>
        <p:txBody>
          <a:bodyPr>
            <a:no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en-GB" sz="2800" b="1" cap="all" dirty="0" smtClean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reflection blurRad="12700" stA="50000" endPos="50000" dist="5000" dir="5400000" sy="-100000" rotWithShape="0"/>
                </a:effectLst>
              </a:rPr>
              <a:t>People take drugs because they think they make them feel better!</a:t>
            </a:r>
            <a:r>
              <a:rPr lang="en-GB" sz="2800" b="1" cap="all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reflection blurRad="12700" stA="50000" endPos="50000" dist="5000" dir="5400000" sy="-100000" rotWithShape="0"/>
                </a:effectLst>
              </a:rPr>
              <a:t/>
            </a:r>
            <a:br>
              <a:rPr lang="en-GB" sz="2800" b="1" cap="all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reflection blurRad="12700" stA="50000" endPos="50000" dist="5000" dir="5400000" sy="-100000" rotWithShape="0"/>
                </a:effectLst>
              </a:rPr>
            </a:br>
            <a:r>
              <a:rPr lang="en-GB" sz="2800" b="1" cap="all" dirty="0" smtClean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reflection blurRad="12700" stA="50000" endPos="50000" dist="5000" dir="5400000" sy="-100000" rotWithShape="0"/>
                </a:effectLst>
              </a:rPr>
              <a:t>Many young people think that they help  decide them problems!!</a:t>
            </a:r>
            <a:br>
              <a:rPr lang="en-GB" sz="2800" b="1" cap="all" dirty="0" smtClean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reflection blurRad="12700" stA="50000" endPos="50000" dist="5000" dir="5400000" sy="-100000" rotWithShape="0"/>
                </a:effectLst>
              </a:rPr>
            </a:br>
            <a:r>
              <a:rPr lang="en-GB" sz="2800" b="1" cap="all" dirty="0" smtClean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reflection blurRad="12700" stA="50000" endPos="50000" dist="5000" dir="5400000" sy="-100000" rotWithShape="0"/>
                </a:effectLst>
              </a:rPr>
              <a:t>But drugs simply make the problem</a:t>
            </a:r>
            <a:br>
              <a:rPr lang="en-GB" sz="2800" b="1" cap="all" dirty="0" smtClean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reflection blurRad="12700" stA="50000" endPos="50000" dist="5000" dir="5400000" sy="-100000" rotWithShape="0"/>
                </a:effectLst>
              </a:rPr>
            </a:br>
            <a:r>
              <a:rPr lang="en-GB" sz="2800" b="1" cap="all" dirty="0" smtClean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reflection blurRad="12700" stA="50000" endPos="50000" dist="5000" dir="5400000" sy="-100000" rotWithShape="0"/>
                </a:effectLst>
              </a:rPr>
              <a:t>worse!!! </a:t>
            </a:r>
            <a:endParaRPr lang="ru-RU" sz="2800" b="1" cap="all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</p:cSld>
  <p:clrMapOvr>
    <a:masterClrMapping/>
  </p:clrMapOvr>
  <p:transition advClick="0" advTm="5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alcohol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71736" y="1500174"/>
            <a:ext cx="4038600" cy="4572000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292929"/>
            </a:solidFill>
            <a:miter lim="800000"/>
          </a:ln>
          <a:effectLst>
            <a:reflection blurRad="12700" stA="28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>
            <a:bevelT h="38100"/>
            <a:contourClr>
              <a:srgbClr val="C0C0C0"/>
            </a:contourClr>
          </a:sp3d>
        </p:spPr>
      </p:pic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642910" y="-214338"/>
            <a:ext cx="7772400" cy="1470025"/>
          </a:xfrm>
        </p:spPr>
        <p:txBody>
          <a:bodyPr>
            <a:norm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en-GB" sz="8800" b="1" cap="all" dirty="0" smtClean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reflection blurRad="12700" stA="50000" endPos="50000" dist="5000" dir="5400000" sy="-100000" rotWithShape="0"/>
                </a:effectLst>
              </a:rPr>
              <a:t>Alcohol</a:t>
            </a:r>
            <a:endParaRPr lang="ru-RU" sz="8800" b="1" cap="all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</p:cSld>
  <p:clrMapOvr>
    <a:masterClrMapping/>
  </p:clrMapOvr>
  <p:transition advClick="0" advTm="5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147</TotalTime>
  <Words>134</Words>
  <Application>Microsoft Office PowerPoint</Application>
  <PresentationFormat>Экран (4:3)</PresentationFormat>
  <Paragraphs>29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Слайд 1</vt:lpstr>
      <vt:lpstr> STOP!!! Think about your child.</vt:lpstr>
      <vt:lpstr>Smoking is a cause  of lung’s cancer.  </vt:lpstr>
      <vt:lpstr>Smoking is often considered antisocial!</vt:lpstr>
      <vt:lpstr>Drugs</vt:lpstr>
      <vt:lpstr>Even in small amounts, drugs can caused sudden death  in some people. Children born to drug-addicted parents can be affected.  </vt:lpstr>
      <vt:lpstr>Intravenous drugs are cause of AIDS</vt:lpstr>
      <vt:lpstr>People take drugs because they think they make them feel better! Many young people think that they help  decide them problems!! But drugs simply make the problem worse!!! </vt:lpstr>
      <vt:lpstr>Alcohol</vt:lpstr>
      <vt:lpstr>Alcohol makes people think they are brilliant drivers. But they become a risk to other drivers and pedestrians-potential killers.</vt:lpstr>
      <vt:lpstr>Alcohol is a mild poison.</vt:lpstr>
      <vt:lpstr>Drugs, alcohol and smoking kill slowly.  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Admin</cp:lastModifiedBy>
  <cp:revision>16</cp:revision>
  <dcterms:created xsi:type="dcterms:W3CDTF">2010-10-11T14:33:04Z</dcterms:created>
  <dcterms:modified xsi:type="dcterms:W3CDTF">2012-04-09T20:33:48Z</dcterms:modified>
</cp:coreProperties>
</file>